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20"/>
  </p:notesMasterIdLst>
  <p:handoutMasterIdLst>
    <p:handoutMasterId r:id="rId21"/>
  </p:handoutMasterIdLst>
  <p:sldIdLst>
    <p:sldId id="256" r:id="rId5"/>
    <p:sldId id="268" r:id="rId6"/>
    <p:sldId id="258" r:id="rId7"/>
    <p:sldId id="266" r:id="rId8"/>
    <p:sldId id="267" r:id="rId9"/>
    <p:sldId id="264" r:id="rId10"/>
    <p:sldId id="257" r:id="rId11"/>
    <p:sldId id="269" r:id="rId12"/>
    <p:sldId id="270" r:id="rId13"/>
    <p:sldId id="262" r:id="rId14"/>
    <p:sldId id="259" r:id="rId15"/>
    <p:sldId id="263" r:id="rId16"/>
    <p:sldId id="260" r:id="rId17"/>
    <p:sldId id="261" r:id="rId18"/>
    <p:sldId id="265" r:id="rId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216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2" roundtripDataSignature="AMtx7mgHqqhGZ9VjCk69mv4w7wuIJmgd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24" autoAdjust="0"/>
    <p:restoredTop sz="94660"/>
  </p:normalViewPr>
  <p:slideViewPr>
    <p:cSldViewPr snapToGrid="0">
      <p:cViewPr varScale="1">
        <p:scale>
          <a:sx n="74" d="100"/>
          <a:sy n="74" d="100"/>
        </p:scale>
        <p:origin x="1278" y="60"/>
      </p:cViewPr>
      <p:guideLst>
        <p:guide pos="2880"/>
        <p:guide orient="horz" pos="2160"/>
      </p:guideLst>
    </p:cSldViewPr>
  </p:slid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customschemas.google.com/relationships/presentationmetadata" Target="meta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7E7E51-68E2-42FB-8B16-2B4EAD74C0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1AFD77-EA41-461B-BCB8-7D6FBE6B25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DF2061-F268-4BAF-891F-0D3F439DDED0}" type="datetimeFigureOut">
              <a:rPr lang="en-US" smtClean="0"/>
              <a:t>9/11/2020</a:t>
            </a:fld>
            <a:endParaRPr lang="en-US"/>
          </a:p>
        </p:txBody>
      </p:sp>
      <p:sp>
        <p:nvSpPr>
          <p:cNvPr id="4" name="Footer Placeholder 3">
            <a:extLst>
              <a:ext uri="{FF2B5EF4-FFF2-40B4-BE49-F238E27FC236}">
                <a16:creationId xmlns:a16="http://schemas.microsoft.com/office/drawing/2014/main" id="{4D9CDF6E-7AE5-4360-A91E-5211F90D2B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BF68892-8E8E-4817-AF29-DD1692383C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4CB249-16D2-45B7-A4B6-262A37B61C6C}" type="slidenum">
              <a:rPr lang="en-US" smtClean="0"/>
              <a:t>‹#›</a:t>
            </a:fld>
            <a:endParaRPr lang="en-US"/>
          </a:p>
        </p:txBody>
      </p:sp>
    </p:spTree>
    <p:extLst>
      <p:ext uri="{BB962C8B-B14F-4D97-AF65-F5344CB8AC3E}">
        <p14:creationId xmlns:p14="http://schemas.microsoft.com/office/powerpoint/2010/main" val="1734354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8" name="Google Shape;31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a:solidFill>
                <a:srgbClr val="FF0000"/>
              </a:solidFill>
            </a:endParaRPr>
          </a:p>
          <a:p>
            <a:pPr marL="0" lvl="0" indent="0" algn="l" rtl="0">
              <a:spcBef>
                <a:spcPts val="0"/>
              </a:spcBef>
              <a:spcAft>
                <a:spcPts val="0"/>
              </a:spcAft>
              <a:buNone/>
            </a:pPr>
            <a:endParaRPr/>
          </a:p>
        </p:txBody>
      </p:sp>
      <p:sp>
        <p:nvSpPr>
          <p:cNvPr id="336" name="Google Shape;33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8"/>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26;p8"/>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9" name="Google Shape;29;p8"/>
          <p:cNvSpPr txBox="1">
            <a:spLocks noGrp="1"/>
          </p:cNvSpPr>
          <p:nvPr>
            <p:ph type="sldNum" idx="12"/>
          </p:nvPr>
        </p:nvSpPr>
        <p:spPr>
          <a:xfrm>
            <a:off x="6960691" y="6356351"/>
            <a:ext cx="2057400"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sz="1200">
                <a:solidFill>
                  <a:srgbClr val="888888"/>
                </a:solidFill>
                <a:latin typeface="Arial"/>
                <a:ea typeface="Arial"/>
                <a:cs typeface="Arial"/>
                <a:sym typeface="Arial"/>
              </a:defRPr>
            </a:lvl1pPr>
            <a:lvl2pPr marL="0" lvl="1" indent="0" algn="r">
              <a:spcBef>
                <a:spcPts val="0"/>
              </a:spcBef>
              <a:buNone/>
              <a:defRPr sz="1200">
                <a:solidFill>
                  <a:srgbClr val="888888"/>
                </a:solidFill>
                <a:latin typeface="Arial"/>
                <a:ea typeface="Arial"/>
                <a:cs typeface="Arial"/>
                <a:sym typeface="Arial"/>
              </a:defRPr>
            </a:lvl2pPr>
            <a:lvl3pPr marL="0" lvl="2" indent="0" algn="r">
              <a:spcBef>
                <a:spcPts val="0"/>
              </a:spcBef>
              <a:buNone/>
              <a:defRPr sz="1200">
                <a:solidFill>
                  <a:srgbClr val="888888"/>
                </a:solidFill>
                <a:latin typeface="Arial"/>
                <a:ea typeface="Arial"/>
                <a:cs typeface="Arial"/>
                <a:sym typeface="Arial"/>
              </a:defRPr>
            </a:lvl3pPr>
            <a:lvl4pPr marL="0" lvl="3" indent="0" algn="r">
              <a:spcBef>
                <a:spcPts val="0"/>
              </a:spcBef>
              <a:buNone/>
              <a:defRPr sz="1200">
                <a:solidFill>
                  <a:srgbClr val="888888"/>
                </a:solidFill>
                <a:latin typeface="Arial"/>
                <a:ea typeface="Arial"/>
                <a:cs typeface="Arial"/>
                <a:sym typeface="Arial"/>
              </a:defRPr>
            </a:lvl4pPr>
            <a:lvl5pPr marL="0" lvl="4" indent="0" algn="r">
              <a:spcBef>
                <a:spcPts val="0"/>
              </a:spcBef>
              <a:buNone/>
              <a:defRPr sz="1200">
                <a:solidFill>
                  <a:srgbClr val="888888"/>
                </a:solidFill>
                <a:latin typeface="Arial"/>
                <a:ea typeface="Arial"/>
                <a:cs typeface="Arial"/>
                <a:sym typeface="Arial"/>
              </a:defRPr>
            </a:lvl5pPr>
            <a:lvl6pPr marL="0" lvl="5" indent="0" algn="r">
              <a:spcBef>
                <a:spcPts val="0"/>
              </a:spcBef>
              <a:buNone/>
              <a:defRPr sz="1200">
                <a:solidFill>
                  <a:srgbClr val="888888"/>
                </a:solidFill>
                <a:latin typeface="Arial"/>
                <a:ea typeface="Arial"/>
                <a:cs typeface="Arial"/>
                <a:sym typeface="Arial"/>
              </a:defRPr>
            </a:lvl6pPr>
            <a:lvl7pPr marL="0" lvl="6" indent="0" algn="r">
              <a:spcBef>
                <a:spcPts val="0"/>
              </a:spcBef>
              <a:buNone/>
              <a:defRPr sz="1200">
                <a:solidFill>
                  <a:srgbClr val="888888"/>
                </a:solidFill>
                <a:latin typeface="Arial"/>
                <a:ea typeface="Arial"/>
                <a:cs typeface="Arial"/>
                <a:sym typeface="Arial"/>
              </a:defRPr>
            </a:lvl7pPr>
            <a:lvl8pPr marL="0" lvl="7" indent="0" algn="r">
              <a:spcBef>
                <a:spcPts val="0"/>
              </a:spcBef>
              <a:buNone/>
              <a:defRPr sz="1200">
                <a:solidFill>
                  <a:srgbClr val="888888"/>
                </a:solidFill>
                <a:latin typeface="Arial"/>
                <a:ea typeface="Arial"/>
                <a:cs typeface="Arial"/>
                <a:sym typeface="Arial"/>
              </a:defRPr>
            </a:lvl8pPr>
            <a:lvl9pPr marL="0" lvl="8" indent="0" algn="r">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r>
              <a:rPr lang="de-DE"/>
              <a:t>#</a:t>
            </a:r>
            <a:endParaRPr>
              <a:solidFill>
                <a:srgbClr val="A5A5A5"/>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0"/>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2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1"/>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el und Inhalt">
  <p:cSld name="1_Titel und Inhalt">
    <p:spTree>
      <p:nvGrpSpPr>
        <p:cNvPr id="1" name="Shape 98"/>
        <p:cNvGrpSpPr/>
        <p:nvPr/>
      </p:nvGrpSpPr>
      <p:grpSpPr>
        <a:xfrm>
          <a:off x="0" y="0"/>
          <a:ext cx="0" cy="0"/>
          <a:chOff x="0" y="0"/>
          <a:chExt cx="0" cy="0"/>
        </a:xfrm>
      </p:grpSpPr>
      <p:sp>
        <p:nvSpPr>
          <p:cNvPr id="99" name="Google Shape;99;p22"/>
          <p:cNvSpPr txBox="1">
            <a:spLocks noGrp="1"/>
          </p:cNvSpPr>
          <p:nvPr>
            <p:ph type="title"/>
          </p:nvPr>
        </p:nvSpPr>
        <p:spPr>
          <a:xfrm>
            <a:off x="487752" y="356573"/>
            <a:ext cx="8027599" cy="60358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2"/>
          <p:cNvSpPr txBox="1">
            <a:spLocks noGrp="1"/>
          </p:cNvSpPr>
          <p:nvPr>
            <p:ph type="body" idx="1"/>
          </p:nvPr>
        </p:nvSpPr>
        <p:spPr>
          <a:xfrm>
            <a:off x="487752" y="1220694"/>
            <a:ext cx="8027599" cy="495627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2"/>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sz="1200">
                <a:solidFill>
                  <a:srgbClr val="A5A5A5"/>
                </a:solidFill>
                <a:latin typeface="Arial"/>
                <a:ea typeface="Arial"/>
                <a:cs typeface="Arial"/>
                <a:sym typeface="Arial"/>
              </a:defRPr>
            </a:lvl1pPr>
            <a:lvl2pPr marL="0" lvl="1" indent="0" algn="r">
              <a:spcBef>
                <a:spcPts val="0"/>
              </a:spcBef>
              <a:buNone/>
              <a:defRPr sz="1200">
                <a:solidFill>
                  <a:srgbClr val="A5A5A5"/>
                </a:solidFill>
                <a:latin typeface="Arial"/>
                <a:ea typeface="Arial"/>
                <a:cs typeface="Arial"/>
                <a:sym typeface="Arial"/>
              </a:defRPr>
            </a:lvl2pPr>
            <a:lvl3pPr marL="0" lvl="2" indent="0" algn="r">
              <a:spcBef>
                <a:spcPts val="0"/>
              </a:spcBef>
              <a:buNone/>
              <a:defRPr sz="1200">
                <a:solidFill>
                  <a:srgbClr val="A5A5A5"/>
                </a:solidFill>
                <a:latin typeface="Arial"/>
                <a:ea typeface="Arial"/>
                <a:cs typeface="Arial"/>
                <a:sym typeface="Arial"/>
              </a:defRPr>
            </a:lvl3pPr>
            <a:lvl4pPr marL="0" lvl="3" indent="0" algn="r">
              <a:spcBef>
                <a:spcPts val="0"/>
              </a:spcBef>
              <a:buNone/>
              <a:defRPr sz="1200">
                <a:solidFill>
                  <a:srgbClr val="A5A5A5"/>
                </a:solidFill>
                <a:latin typeface="Arial"/>
                <a:ea typeface="Arial"/>
                <a:cs typeface="Arial"/>
                <a:sym typeface="Arial"/>
              </a:defRPr>
            </a:lvl4pPr>
            <a:lvl5pPr marL="0" lvl="4" indent="0" algn="r">
              <a:spcBef>
                <a:spcPts val="0"/>
              </a:spcBef>
              <a:buNone/>
              <a:defRPr sz="1200">
                <a:solidFill>
                  <a:srgbClr val="A5A5A5"/>
                </a:solidFill>
                <a:latin typeface="Arial"/>
                <a:ea typeface="Arial"/>
                <a:cs typeface="Arial"/>
                <a:sym typeface="Arial"/>
              </a:defRPr>
            </a:lvl5pPr>
            <a:lvl6pPr marL="0" lvl="5" indent="0" algn="r">
              <a:spcBef>
                <a:spcPts val="0"/>
              </a:spcBef>
              <a:buNone/>
              <a:defRPr sz="1200">
                <a:solidFill>
                  <a:srgbClr val="A5A5A5"/>
                </a:solidFill>
                <a:latin typeface="Arial"/>
                <a:ea typeface="Arial"/>
                <a:cs typeface="Arial"/>
                <a:sym typeface="Arial"/>
              </a:defRPr>
            </a:lvl6pPr>
            <a:lvl7pPr marL="0" lvl="6" indent="0" algn="r">
              <a:spcBef>
                <a:spcPts val="0"/>
              </a:spcBef>
              <a:buNone/>
              <a:defRPr sz="1200">
                <a:solidFill>
                  <a:srgbClr val="A5A5A5"/>
                </a:solidFill>
                <a:latin typeface="Arial"/>
                <a:ea typeface="Arial"/>
                <a:cs typeface="Arial"/>
                <a:sym typeface="Arial"/>
              </a:defRPr>
            </a:lvl7pPr>
            <a:lvl8pPr marL="0" lvl="7" indent="0" algn="r">
              <a:spcBef>
                <a:spcPts val="0"/>
              </a:spcBef>
              <a:buNone/>
              <a:defRPr sz="1200">
                <a:solidFill>
                  <a:srgbClr val="A5A5A5"/>
                </a:solidFill>
                <a:latin typeface="Arial"/>
                <a:ea typeface="Arial"/>
                <a:cs typeface="Arial"/>
                <a:sym typeface="Arial"/>
              </a:defRPr>
            </a:lvl8pPr>
            <a:lvl9pPr marL="0" lvl="8" indent="0" algn="r">
              <a:spcBef>
                <a:spcPts val="0"/>
              </a:spcBef>
              <a:buNone/>
              <a:defRPr sz="1200">
                <a:solidFill>
                  <a:srgbClr val="A5A5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0"/>
        <p:cNvGrpSpPr/>
        <p:nvPr/>
      </p:nvGrpSpPr>
      <p:grpSpPr>
        <a:xfrm>
          <a:off x="0" y="0"/>
          <a:ext cx="0" cy="0"/>
          <a:chOff x="0" y="0"/>
          <a:chExt cx="0" cy="0"/>
        </a:xfrm>
      </p:grpSpPr>
      <p:sp>
        <p:nvSpPr>
          <p:cNvPr id="31" name="Google Shape;31;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2" name="Google Shape;32;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sz="1200">
                <a:solidFill>
                  <a:srgbClr val="A5A5A5"/>
                </a:solidFill>
                <a:latin typeface="Arial"/>
                <a:ea typeface="Arial"/>
                <a:cs typeface="Arial"/>
                <a:sym typeface="Arial"/>
              </a:defRPr>
            </a:lvl1pPr>
            <a:lvl2pPr marL="0" lvl="1" indent="0" algn="r">
              <a:spcBef>
                <a:spcPts val="0"/>
              </a:spcBef>
              <a:buNone/>
              <a:defRPr sz="1200">
                <a:solidFill>
                  <a:srgbClr val="A5A5A5"/>
                </a:solidFill>
                <a:latin typeface="Arial"/>
                <a:ea typeface="Arial"/>
                <a:cs typeface="Arial"/>
                <a:sym typeface="Arial"/>
              </a:defRPr>
            </a:lvl2pPr>
            <a:lvl3pPr marL="0" lvl="2" indent="0" algn="r">
              <a:spcBef>
                <a:spcPts val="0"/>
              </a:spcBef>
              <a:buNone/>
              <a:defRPr sz="1200">
                <a:solidFill>
                  <a:srgbClr val="A5A5A5"/>
                </a:solidFill>
                <a:latin typeface="Arial"/>
                <a:ea typeface="Arial"/>
                <a:cs typeface="Arial"/>
                <a:sym typeface="Arial"/>
              </a:defRPr>
            </a:lvl3pPr>
            <a:lvl4pPr marL="0" lvl="3" indent="0" algn="r">
              <a:spcBef>
                <a:spcPts val="0"/>
              </a:spcBef>
              <a:buNone/>
              <a:defRPr sz="1200">
                <a:solidFill>
                  <a:srgbClr val="A5A5A5"/>
                </a:solidFill>
                <a:latin typeface="Arial"/>
                <a:ea typeface="Arial"/>
                <a:cs typeface="Arial"/>
                <a:sym typeface="Arial"/>
              </a:defRPr>
            </a:lvl4pPr>
            <a:lvl5pPr marL="0" lvl="4" indent="0" algn="r">
              <a:spcBef>
                <a:spcPts val="0"/>
              </a:spcBef>
              <a:buNone/>
              <a:defRPr sz="1200">
                <a:solidFill>
                  <a:srgbClr val="A5A5A5"/>
                </a:solidFill>
                <a:latin typeface="Arial"/>
                <a:ea typeface="Arial"/>
                <a:cs typeface="Arial"/>
                <a:sym typeface="Arial"/>
              </a:defRPr>
            </a:lvl5pPr>
            <a:lvl6pPr marL="0" lvl="5" indent="0" algn="r">
              <a:spcBef>
                <a:spcPts val="0"/>
              </a:spcBef>
              <a:buNone/>
              <a:defRPr sz="1200">
                <a:solidFill>
                  <a:srgbClr val="A5A5A5"/>
                </a:solidFill>
                <a:latin typeface="Arial"/>
                <a:ea typeface="Arial"/>
                <a:cs typeface="Arial"/>
                <a:sym typeface="Arial"/>
              </a:defRPr>
            </a:lvl6pPr>
            <a:lvl7pPr marL="0" lvl="6" indent="0" algn="r">
              <a:spcBef>
                <a:spcPts val="0"/>
              </a:spcBef>
              <a:buNone/>
              <a:defRPr sz="1200">
                <a:solidFill>
                  <a:srgbClr val="A5A5A5"/>
                </a:solidFill>
                <a:latin typeface="Arial"/>
                <a:ea typeface="Arial"/>
                <a:cs typeface="Arial"/>
                <a:sym typeface="Arial"/>
              </a:defRPr>
            </a:lvl7pPr>
            <a:lvl8pPr marL="0" lvl="7" indent="0" algn="r">
              <a:spcBef>
                <a:spcPts val="0"/>
              </a:spcBef>
              <a:buNone/>
              <a:defRPr sz="1200">
                <a:solidFill>
                  <a:srgbClr val="A5A5A5"/>
                </a:solidFill>
                <a:latin typeface="Arial"/>
                <a:ea typeface="Arial"/>
                <a:cs typeface="Arial"/>
                <a:sym typeface="Arial"/>
              </a:defRPr>
            </a:lvl8pPr>
            <a:lvl9pPr marL="0" lvl="8" indent="0" algn="r">
              <a:spcBef>
                <a:spcPts val="0"/>
              </a:spcBef>
              <a:buNone/>
              <a:defRPr sz="1200">
                <a:solidFill>
                  <a:srgbClr val="A5A5A5"/>
                </a:solidFill>
                <a:latin typeface="Arial"/>
                <a:ea typeface="Arial"/>
                <a:cs typeface="Arial"/>
                <a:sym typeface="Arial"/>
              </a:defRPr>
            </a:lvl9pPr>
          </a:lstStyle>
          <a:p>
            <a:pPr marL="0" lvl="0" indent="0" algn="r" rtl="0">
              <a:spcBef>
                <a:spcPts val="0"/>
              </a:spcBef>
              <a:spcAft>
                <a:spcPts val="0"/>
              </a:spcAft>
              <a:buNone/>
            </a:pPr>
            <a:r>
              <a:rPr lang="de-DE"/>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3"/>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3"/>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4"/>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4"/>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15"/>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5"/>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5"/>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5"/>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6"/>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1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18"/>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8"/>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9"/>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2" name="Google Shape;82;p19"/>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1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9"/>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628650" y="365126"/>
            <a:ext cx="7886700" cy="9374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7"/>
          <p:cNvSpPr txBox="1">
            <a:spLocks noGrp="1"/>
          </p:cNvSpPr>
          <p:nvPr>
            <p:ph type="body" idx="1"/>
          </p:nvPr>
        </p:nvSpPr>
        <p:spPr>
          <a:xfrm>
            <a:off x="628650" y="1431985"/>
            <a:ext cx="7886700" cy="474497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7"/>
          <p:cNvSpPr txBox="1">
            <a:spLocks noGrp="1"/>
          </p:cNvSpPr>
          <p:nvPr>
            <p:ph type="ftr" idx="11"/>
          </p:nvPr>
        </p:nvSpPr>
        <p:spPr>
          <a:xfrm>
            <a:off x="2744285" y="6356351"/>
            <a:ext cx="1439526"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grpSp>
        <p:nvGrpSpPr>
          <p:cNvPr id="20" name="Google Shape;20;p7"/>
          <p:cNvGrpSpPr/>
          <p:nvPr/>
        </p:nvGrpSpPr>
        <p:grpSpPr>
          <a:xfrm>
            <a:off x="0" y="6301488"/>
            <a:ext cx="9144000" cy="54863"/>
            <a:chOff x="0" y="730121"/>
            <a:chExt cx="6858000" cy="54864"/>
          </a:xfrm>
        </p:grpSpPr>
        <p:sp>
          <p:nvSpPr>
            <p:cNvPr id="21" name="Google Shape;21;p7"/>
            <p:cNvSpPr/>
            <p:nvPr/>
          </p:nvSpPr>
          <p:spPr>
            <a:xfrm rot="10800000" flipH="1">
              <a:off x="0" y="730121"/>
              <a:ext cx="6492240" cy="5486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Calibri"/>
                <a:ea typeface="Calibri"/>
                <a:cs typeface="Calibri"/>
                <a:sym typeface="Calibri"/>
              </a:endParaRPr>
            </a:p>
          </p:txBody>
        </p:sp>
        <p:sp>
          <p:nvSpPr>
            <p:cNvPr id="22" name="Google Shape;22;p7"/>
            <p:cNvSpPr/>
            <p:nvPr/>
          </p:nvSpPr>
          <p:spPr>
            <a:xfrm rot="10800000" flipH="1">
              <a:off x="4447309" y="730121"/>
              <a:ext cx="2410691" cy="54864"/>
            </a:xfrm>
            <a:prstGeom prst="rect">
              <a:avLst/>
            </a:prstGeom>
            <a:solidFill>
              <a:srgbClr val="DCB4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Calibri"/>
                <a:ea typeface="Calibri"/>
                <a:cs typeface="Calibri"/>
                <a:sym typeface="Calibri"/>
              </a:endParaRPr>
            </a:p>
          </p:txBody>
        </p:sp>
      </p:grpSp>
      <p:sp>
        <p:nvSpPr>
          <p:cNvPr id="23" name="Google Shape;23;p7"/>
          <p:cNvSpPr txBox="1">
            <a:spLocks noGrp="1"/>
          </p:cNvSpPr>
          <p:nvPr>
            <p:ph type="sldNum" idx="12"/>
          </p:nvPr>
        </p:nvSpPr>
        <p:spPr>
          <a:xfrm>
            <a:off x="196849" y="6435726"/>
            <a:ext cx="365047" cy="365125"/>
          </a:xfrm>
          <a:prstGeom prst="rect">
            <a:avLst/>
          </a:prstGeom>
          <a:noFill/>
          <a:ln>
            <a:noFill/>
          </a:ln>
        </p:spPr>
        <p:txBody>
          <a:bodyPr spcFirstLastPara="1" wrap="square" lIns="91425" tIns="45700" rIns="45700" bIns="45700" anchor="ctr" anchorCtr="0">
            <a:noAutofit/>
          </a:bodyPr>
          <a:lstStyle>
            <a:lvl1pPr marL="0" marR="0" lvl="0" indent="0" algn="r" rtl="0">
              <a:spcBef>
                <a:spcPts val="0"/>
              </a:spcBef>
              <a:buNone/>
              <a:defRPr sz="1200" b="0" u="none">
                <a:solidFill>
                  <a:srgbClr val="A5A5A5"/>
                </a:solidFill>
                <a:latin typeface="Arial"/>
                <a:ea typeface="Arial"/>
                <a:cs typeface="Arial"/>
                <a:sym typeface="Arial"/>
              </a:defRPr>
            </a:lvl1pPr>
            <a:lvl2pPr marL="0" marR="0" lvl="1" indent="0" algn="r" rtl="0">
              <a:spcBef>
                <a:spcPts val="0"/>
              </a:spcBef>
              <a:buNone/>
              <a:defRPr sz="1200" b="0" u="none">
                <a:solidFill>
                  <a:srgbClr val="A5A5A5"/>
                </a:solidFill>
                <a:latin typeface="Arial"/>
                <a:ea typeface="Arial"/>
                <a:cs typeface="Arial"/>
                <a:sym typeface="Arial"/>
              </a:defRPr>
            </a:lvl2pPr>
            <a:lvl3pPr marL="0" marR="0" lvl="2" indent="0" algn="r" rtl="0">
              <a:spcBef>
                <a:spcPts val="0"/>
              </a:spcBef>
              <a:buNone/>
              <a:defRPr sz="1200" b="0" u="none">
                <a:solidFill>
                  <a:srgbClr val="A5A5A5"/>
                </a:solidFill>
                <a:latin typeface="Arial"/>
                <a:ea typeface="Arial"/>
                <a:cs typeface="Arial"/>
                <a:sym typeface="Arial"/>
              </a:defRPr>
            </a:lvl3pPr>
            <a:lvl4pPr marL="0" marR="0" lvl="3" indent="0" algn="r" rtl="0">
              <a:spcBef>
                <a:spcPts val="0"/>
              </a:spcBef>
              <a:buNone/>
              <a:defRPr sz="1200" b="0" u="none">
                <a:solidFill>
                  <a:srgbClr val="A5A5A5"/>
                </a:solidFill>
                <a:latin typeface="Arial"/>
                <a:ea typeface="Arial"/>
                <a:cs typeface="Arial"/>
                <a:sym typeface="Arial"/>
              </a:defRPr>
            </a:lvl4pPr>
            <a:lvl5pPr marL="0" marR="0" lvl="4" indent="0" algn="r" rtl="0">
              <a:spcBef>
                <a:spcPts val="0"/>
              </a:spcBef>
              <a:buNone/>
              <a:defRPr sz="1200" b="0" u="none">
                <a:solidFill>
                  <a:srgbClr val="A5A5A5"/>
                </a:solidFill>
                <a:latin typeface="Arial"/>
                <a:ea typeface="Arial"/>
                <a:cs typeface="Arial"/>
                <a:sym typeface="Arial"/>
              </a:defRPr>
            </a:lvl5pPr>
            <a:lvl6pPr marL="0" marR="0" lvl="5" indent="0" algn="r" rtl="0">
              <a:spcBef>
                <a:spcPts val="0"/>
              </a:spcBef>
              <a:buNone/>
              <a:defRPr sz="1200" b="0" u="none">
                <a:solidFill>
                  <a:srgbClr val="A5A5A5"/>
                </a:solidFill>
                <a:latin typeface="Arial"/>
                <a:ea typeface="Arial"/>
                <a:cs typeface="Arial"/>
                <a:sym typeface="Arial"/>
              </a:defRPr>
            </a:lvl6pPr>
            <a:lvl7pPr marL="0" marR="0" lvl="6" indent="0" algn="r" rtl="0">
              <a:spcBef>
                <a:spcPts val="0"/>
              </a:spcBef>
              <a:buNone/>
              <a:defRPr sz="1200" b="0" u="none">
                <a:solidFill>
                  <a:srgbClr val="A5A5A5"/>
                </a:solidFill>
                <a:latin typeface="Arial"/>
                <a:ea typeface="Arial"/>
                <a:cs typeface="Arial"/>
                <a:sym typeface="Arial"/>
              </a:defRPr>
            </a:lvl7pPr>
            <a:lvl8pPr marL="0" marR="0" lvl="7" indent="0" algn="r" rtl="0">
              <a:spcBef>
                <a:spcPts val="0"/>
              </a:spcBef>
              <a:buNone/>
              <a:defRPr sz="1200" b="0" u="none">
                <a:solidFill>
                  <a:srgbClr val="A5A5A5"/>
                </a:solidFill>
                <a:latin typeface="Arial"/>
                <a:ea typeface="Arial"/>
                <a:cs typeface="Arial"/>
                <a:sym typeface="Arial"/>
              </a:defRPr>
            </a:lvl8pPr>
            <a:lvl9pPr marL="0" marR="0" lvl="8" indent="0" algn="r" rtl="0">
              <a:spcBef>
                <a:spcPts val="0"/>
              </a:spcBef>
              <a:buNone/>
              <a:defRPr sz="1200" b="0" u="none">
                <a:solidFill>
                  <a:srgbClr val="A5A5A5"/>
                </a:solidFill>
                <a:latin typeface="Arial"/>
                <a:ea typeface="Arial"/>
                <a:cs typeface="Arial"/>
                <a:sym typeface="Arial"/>
              </a:defRPr>
            </a:lvl9pPr>
          </a:lstStyle>
          <a:p>
            <a:pPr marL="0" lvl="0" indent="0" algn="r" rtl="0">
              <a:spcBef>
                <a:spcPts val="0"/>
              </a:spcBef>
              <a:spcAft>
                <a:spcPts val="0"/>
              </a:spcAft>
              <a:buNone/>
            </a:pPr>
            <a:r>
              <a:rPr lang="de-DE"/>
              <a:t>1</a:t>
            </a:r>
            <a:endParaRPr sz="1400">
              <a:solidFill>
                <a:srgbClr val="000000"/>
              </a:solidFill>
            </a:endParaRPr>
          </a:p>
        </p:txBody>
      </p:sp>
      <p:pic>
        <p:nvPicPr>
          <p:cNvPr id="3" name="Picture 2" descr="A close up of a logo&#10;&#10;Description automatically generated">
            <a:extLst>
              <a:ext uri="{FF2B5EF4-FFF2-40B4-BE49-F238E27FC236}">
                <a16:creationId xmlns:a16="http://schemas.microsoft.com/office/drawing/2014/main" id="{525A7861-5F30-44A0-8AB3-B432AE856A24}"/>
              </a:ext>
            </a:extLst>
          </p:cNvPr>
          <p:cNvPicPr>
            <a:picLocks noChangeAspect="1"/>
          </p:cNvPicPr>
          <p:nvPr userDrawn="1"/>
        </p:nvPicPr>
        <p:blipFill rotWithShape="1">
          <a:blip r:embed="rId14"/>
          <a:srcRect t="21738" b="19151"/>
          <a:stretch/>
        </p:blipFill>
        <p:spPr>
          <a:xfrm>
            <a:off x="5541556" y="6420450"/>
            <a:ext cx="569108" cy="335530"/>
          </a:xfrm>
          <a:prstGeom prst="rect">
            <a:avLst/>
          </a:prstGeom>
        </p:spPr>
      </p:pic>
      <p:pic>
        <p:nvPicPr>
          <p:cNvPr id="5" name="Picture 4">
            <a:extLst>
              <a:ext uri="{FF2B5EF4-FFF2-40B4-BE49-F238E27FC236}">
                <a16:creationId xmlns:a16="http://schemas.microsoft.com/office/drawing/2014/main" id="{E2DE80F9-B9DE-4A8A-99A6-9A6C15059221}"/>
              </a:ext>
            </a:extLst>
          </p:cNvPr>
          <p:cNvPicPr>
            <a:picLocks noChangeAspect="1"/>
          </p:cNvPicPr>
          <p:nvPr userDrawn="1"/>
        </p:nvPicPr>
        <p:blipFill>
          <a:blip r:embed="rId15"/>
          <a:stretch>
            <a:fillRect/>
          </a:stretch>
        </p:blipFill>
        <p:spPr>
          <a:xfrm>
            <a:off x="7010693" y="6366759"/>
            <a:ext cx="2005152" cy="468596"/>
          </a:xfrm>
          <a:prstGeom prst="rect">
            <a:avLst/>
          </a:prstGeom>
        </p:spPr>
      </p:pic>
      <p:pic>
        <p:nvPicPr>
          <p:cNvPr id="6" name="Picture 5" descr="A close up of a logo&#10;&#10;Description automatically generated">
            <a:extLst>
              <a:ext uri="{FF2B5EF4-FFF2-40B4-BE49-F238E27FC236}">
                <a16:creationId xmlns:a16="http://schemas.microsoft.com/office/drawing/2014/main" id="{B2AC5F94-2E10-423F-A5E1-A981E68D04A3}"/>
              </a:ext>
            </a:extLst>
          </p:cNvPr>
          <p:cNvPicPr>
            <a:picLocks noChangeAspect="1"/>
          </p:cNvPicPr>
          <p:nvPr userDrawn="1"/>
        </p:nvPicPr>
        <p:blipFill>
          <a:blip r:embed="rId16"/>
          <a:stretch>
            <a:fillRect/>
          </a:stretch>
        </p:blipFill>
        <p:spPr>
          <a:xfrm>
            <a:off x="6457952" y="6356351"/>
            <a:ext cx="501649" cy="501649"/>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0800" marR="0" lvl="0" indent="0" algn="l" rtl="0">
        <a:lnSpc>
          <a:spcPct val="100000"/>
        </a:lnSpc>
        <a:spcBef>
          <a:spcPts val="0"/>
        </a:spcBef>
        <a:spcAft>
          <a:spcPts val="0"/>
        </a:spcAft>
        <a:buClr>
          <a:srgbClr val="000000"/>
        </a:buClr>
        <a:buFont typeface="Arial"/>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pp.powerbi.com/groups/me/reports/8e1a25f8-37f6-4c90-b4e5-ee492b99ff9b/ReportSection?pbi_source=PowerPoi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
          <p:cNvPicPr preferRelativeResize="0"/>
          <p:nvPr/>
        </p:nvPicPr>
        <p:blipFill rotWithShape="1">
          <a:blip r:embed="rId3">
            <a:alphaModFix/>
          </a:blip>
          <a:srcRect l="10971" r="10972"/>
          <a:stretch/>
        </p:blipFill>
        <p:spPr>
          <a:xfrm>
            <a:off x="1" y="1"/>
            <a:ext cx="9143999" cy="6858000"/>
          </a:xfrm>
          <a:prstGeom prst="rect">
            <a:avLst/>
          </a:prstGeom>
          <a:noFill/>
          <a:ln>
            <a:noFill/>
          </a:ln>
        </p:spPr>
      </p:pic>
      <p:sp>
        <p:nvSpPr>
          <p:cNvPr id="321" name="Google Shape;321;p1"/>
          <p:cNvSpPr txBox="1"/>
          <p:nvPr/>
        </p:nvSpPr>
        <p:spPr>
          <a:xfrm>
            <a:off x="1" y="0"/>
            <a:ext cx="9143999" cy="6858000"/>
          </a:xfrm>
          <a:prstGeom prst="rect">
            <a:avLst/>
          </a:prstGeom>
          <a:gradFill>
            <a:gsLst>
              <a:gs pos="0">
                <a:srgbClr val="F6F9FC">
                  <a:alpha val="24705"/>
                </a:srgbClr>
              </a:gs>
              <a:gs pos="100000">
                <a:srgbClr val="44546A"/>
              </a:gs>
            </a:gsLst>
            <a:lin ang="10800000" scaled="0"/>
          </a:gradFill>
          <a:ln>
            <a:noFill/>
          </a:ln>
        </p:spPr>
        <p:txBody>
          <a:bodyPr spcFirstLastPara="1" wrap="square" lIns="182875" tIns="3383275" rIns="182875" bIns="91425" anchor="b"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Arial"/>
              <a:ea typeface="Arial"/>
              <a:cs typeface="Arial"/>
              <a:sym typeface="Arial"/>
            </a:endParaRPr>
          </a:p>
        </p:txBody>
      </p:sp>
      <p:sp>
        <p:nvSpPr>
          <p:cNvPr id="322" name="Google Shape;322;p1"/>
          <p:cNvSpPr txBox="1"/>
          <p:nvPr/>
        </p:nvSpPr>
        <p:spPr>
          <a:xfrm>
            <a:off x="7404409" y="0"/>
            <a:ext cx="869700" cy="6858000"/>
          </a:xfrm>
          <a:prstGeom prst="rect">
            <a:avLst/>
          </a:prstGeom>
          <a:solidFill>
            <a:srgbClr val="A5A5A5">
              <a:alpha val="49803"/>
            </a:srgbClr>
          </a:solidFill>
          <a:ln>
            <a:noFill/>
          </a:ln>
        </p:spPr>
        <p:txBody>
          <a:bodyPr spcFirstLastPara="1" wrap="square" lIns="182875" tIns="3383275" rIns="182875" bIns="91425" anchor="b"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323" name="Google Shape;323;p1"/>
          <p:cNvSpPr txBox="1"/>
          <p:nvPr/>
        </p:nvSpPr>
        <p:spPr>
          <a:xfrm>
            <a:off x="8274204" y="0"/>
            <a:ext cx="869795" cy="6858000"/>
          </a:xfrm>
          <a:prstGeom prst="rect">
            <a:avLst/>
          </a:prstGeom>
          <a:solidFill>
            <a:srgbClr val="44546A">
              <a:alpha val="63921"/>
            </a:srgbClr>
          </a:solidFill>
          <a:ln>
            <a:noFill/>
          </a:ln>
        </p:spPr>
        <p:txBody>
          <a:bodyPr spcFirstLastPara="1" wrap="square" lIns="182875" tIns="3383275" rIns="182875" bIns="91425" anchor="b"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Arial"/>
              <a:ea typeface="Arial"/>
              <a:cs typeface="Arial"/>
              <a:sym typeface="Arial"/>
            </a:endParaRPr>
          </a:p>
        </p:txBody>
      </p:sp>
      <p:grpSp>
        <p:nvGrpSpPr>
          <p:cNvPr id="324" name="Google Shape;324;p1"/>
          <p:cNvGrpSpPr/>
          <p:nvPr/>
        </p:nvGrpSpPr>
        <p:grpSpPr>
          <a:xfrm>
            <a:off x="5664819" y="0"/>
            <a:ext cx="1739590" cy="6858000"/>
            <a:chOff x="6825703" y="0"/>
            <a:chExt cx="2318296" cy="6858000"/>
          </a:xfrm>
        </p:grpSpPr>
        <p:sp>
          <p:nvSpPr>
            <p:cNvPr id="325" name="Google Shape;325;p1"/>
            <p:cNvSpPr txBox="1"/>
            <p:nvPr/>
          </p:nvSpPr>
          <p:spPr>
            <a:xfrm>
              <a:off x="6825703" y="0"/>
              <a:ext cx="1159148" cy="6858000"/>
            </a:xfrm>
            <a:prstGeom prst="rect">
              <a:avLst/>
            </a:prstGeom>
            <a:solidFill>
              <a:srgbClr val="A5A5A5">
                <a:alpha val="49803"/>
              </a:srgbClr>
            </a:solidFill>
            <a:ln>
              <a:noFill/>
            </a:ln>
          </p:spPr>
          <p:txBody>
            <a:bodyPr spcFirstLastPara="1" wrap="square" lIns="182875" tIns="3383275" rIns="182875" bIns="91425" anchor="b"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326" name="Google Shape;326;p1"/>
            <p:cNvSpPr txBox="1"/>
            <p:nvPr/>
          </p:nvSpPr>
          <p:spPr>
            <a:xfrm>
              <a:off x="7984851" y="0"/>
              <a:ext cx="1159148" cy="6858000"/>
            </a:xfrm>
            <a:prstGeom prst="rect">
              <a:avLst/>
            </a:prstGeom>
            <a:solidFill>
              <a:srgbClr val="44546A">
                <a:alpha val="63921"/>
              </a:srgbClr>
            </a:solidFill>
            <a:ln>
              <a:noFill/>
            </a:ln>
          </p:spPr>
          <p:txBody>
            <a:bodyPr spcFirstLastPara="1" wrap="square" lIns="182875" tIns="3383275" rIns="182875" bIns="91425" anchor="b"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Arial"/>
                <a:ea typeface="Arial"/>
                <a:cs typeface="Arial"/>
                <a:sym typeface="Arial"/>
              </a:endParaRPr>
            </a:p>
          </p:txBody>
        </p:sp>
      </p:grpSp>
      <p:sp>
        <p:nvSpPr>
          <p:cNvPr id="327" name="Google Shape;327;p1"/>
          <p:cNvSpPr txBox="1">
            <a:spLocks noGrp="1"/>
          </p:cNvSpPr>
          <p:nvPr>
            <p:ph type="ctrTitle"/>
          </p:nvPr>
        </p:nvSpPr>
        <p:spPr>
          <a:xfrm>
            <a:off x="0" y="140814"/>
            <a:ext cx="8963400" cy="3871970"/>
          </a:xfrm>
          <a:prstGeom prst="rect">
            <a:avLst/>
          </a:prstGeom>
          <a:solidFill>
            <a:schemeClr val="lt1"/>
          </a:solidFill>
          <a:ln>
            <a:noFill/>
          </a:ln>
        </p:spPr>
        <p:txBody>
          <a:bodyPr spcFirstLastPara="1" wrap="square" lIns="576000" tIns="45700" rIns="91425" bIns="45700" anchor="ctr" anchorCtr="0">
            <a:noAutofit/>
          </a:bodyPr>
          <a:lstStyle/>
          <a:p>
            <a:pPr marL="0" lvl="0" indent="0" algn="l" rtl="0">
              <a:lnSpc>
                <a:spcPct val="100000"/>
              </a:lnSpc>
              <a:spcBef>
                <a:spcPts val="0"/>
              </a:spcBef>
              <a:spcAft>
                <a:spcPts val="0"/>
              </a:spcAft>
              <a:buClr>
                <a:schemeClr val="dk1"/>
              </a:buClr>
              <a:buSzPts val="7200"/>
              <a:buFont typeface="Arial"/>
              <a:buNone/>
            </a:pPr>
            <a:r>
              <a:rPr lang="de-DE" sz="6100" dirty="0">
                <a:latin typeface="Arial"/>
                <a:ea typeface="Arial"/>
                <a:cs typeface="Arial"/>
                <a:sym typeface="Arial"/>
              </a:rPr>
              <a:t>Data Science HACKATHON</a:t>
            </a:r>
            <a:r>
              <a:rPr lang="de-DE" sz="7200" b="1" dirty="0">
                <a:latin typeface="Arial"/>
                <a:ea typeface="Arial"/>
                <a:cs typeface="Arial"/>
                <a:sym typeface="Arial"/>
              </a:rPr>
              <a:t> </a:t>
            </a:r>
            <a:endParaRPr sz="5700" dirty="0">
              <a:latin typeface="Arial"/>
              <a:ea typeface="Arial"/>
              <a:cs typeface="Arial"/>
              <a:sym typeface="Arial"/>
            </a:endParaRPr>
          </a:p>
        </p:txBody>
      </p:sp>
      <p:sp>
        <p:nvSpPr>
          <p:cNvPr id="328" name="Google Shape;328;p1"/>
          <p:cNvSpPr txBox="1"/>
          <p:nvPr/>
        </p:nvSpPr>
        <p:spPr>
          <a:xfrm>
            <a:off x="0" y="3593206"/>
            <a:ext cx="8963400" cy="1235656"/>
          </a:xfrm>
          <a:prstGeom prst="rect">
            <a:avLst/>
          </a:prstGeom>
          <a:solidFill>
            <a:schemeClr val="lt1"/>
          </a:solidFill>
          <a:ln>
            <a:noFill/>
          </a:ln>
        </p:spPr>
        <p:txBody>
          <a:bodyPr spcFirstLastPara="1" wrap="square" lIns="576000"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dirty="0">
                <a:solidFill>
                  <a:schemeClr val="dk1"/>
                </a:solidFill>
              </a:rPr>
              <a:t>EFFECT OF COVID-19 ON TRADE</a:t>
            </a:r>
          </a:p>
          <a:p>
            <a:pPr marL="0" marR="0" lvl="0" indent="0" algn="l" rtl="0">
              <a:lnSpc>
                <a:spcPct val="100000"/>
              </a:lnSpc>
              <a:spcBef>
                <a:spcPts val="0"/>
              </a:spcBef>
              <a:spcAft>
                <a:spcPts val="0"/>
              </a:spcAft>
              <a:buClr>
                <a:schemeClr val="dk1"/>
              </a:buClr>
              <a:buSzPts val="3200"/>
              <a:buFont typeface="Arial"/>
              <a:buNone/>
            </a:pPr>
            <a:r>
              <a:rPr lang="en-US" sz="3200" b="1" dirty="0">
                <a:solidFill>
                  <a:schemeClr val="dk1"/>
                </a:solidFill>
              </a:rPr>
              <a:t>A CASE STUDY OF NEW ZEALAND AND GHANA</a:t>
            </a:r>
            <a:endParaRPr lang="en-US" dirty="0"/>
          </a:p>
        </p:txBody>
      </p:sp>
      <p:sp>
        <p:nvSpPr>
          <p:cNvPr id="329" name="Google Shape;329;p1"/>
          <p:cNvSpPr txBox="1"/>
          <p:nvPr/>
        </p:nvSpPr>
        <p:spPr>
          <a:xfrm>
            <a:off x="0" y="5031850"/>
            <a:ext cx="8963400" cy="598200"/>
          </a:xfrm>
          <a:prstGeom prst="rect">
            <a:avLst/>
          </a:prstGeom>
          <a:solidFill>
            <a:srgbClr val="004F7D"/>
          </a:solidFill>
          <a:ln>
            <a:noFill/>
          </a:ln>
        </p:spPr>
        <p:txBody>
          <a:bodyPr spcFirstLastPara="1" wrap="square" lIns="360000" tIns="45700" rIns="252000" bIns="45700" anchor="ctr" anchorCtr="0">
            <a:noAutofit/>
          </a:bodyPr>
          <a:lstStyle/>
          <a:p>
            <a:pPr marL="0" marR="0" lvl="0" indent="0" algn="r" rtl="0">
              <a:lnSpc>
                <a:spcPct val="100000"/>
              </a:lnSpc>
              <a:spcBef>
                <a:spcPts val="0"/>
              </a:spcBef>
              <a:spcAft>
                <a:spcPts val="0"/>
              </a:spcAft>
              <a:buClr>
                <a:schemeClr val="lt1"/>
              </a:buClr>
              <a:buSzPts val="3200"/>
              <a:buFont typeface="Arial"/>
              <a:buNone/>
            </a:pPr>
            <a:r>
              <a:rPr lang="de-DE" sz="3200" b="1" dirty="0">
                <a:solidFill>
                  <a:schemeClr val="lt1"/>
                </a:solidFill>
              </a:rPr>
              <a:t>Data Science Torque</a:t>
            </a:r>
            <a:r>
              <a:rPr lang="de-DE" sz="3200" b="1" dirty="0">
                <a:solidFill>
                  <a:schemeClr val="lt1"/>
                </a:solidFill>
                <a:latin typeface="Arial"/>
                <a:ea typeface="Arial"/>
                <a:cs typeface="Arial"/>
                <a:sym typeface="Arial"/>
              </a:rPr>
              <a:t> </a:t>
            </a:r>
            <a:endParaRPr dirty="0"/>
          </a:p>
        </p:txBody>
      </p:sp>
      <p:pic>
        <p:nvPicPr>
          <p:cNvPr id="330" name="Google Shape;330;p1"/>
          <p:cNvPicPr preferRelativeResize="0"/>
          <p:nvPr/>
        </p:nvPicPr>
        <p:blipFill>
          <a:blip r:embed="rId4">
            <a:alphaModFix/>
          </a:blip>
          <a:stretch>
            <a:fillRect/>
          </a:stretch>
        </p:blipFill>
        <p:spPr>
          <a:xfrm>
            <a:off x="0" y="5833038"/>
            <a:ext cx="9144000" cy="1024975"/>
          </a:xfrm>
          <a:prstGeom prst="rect">
            <a:avLst/>
          </a:prstGeom>
          <a:noFill/>
          <a:ln>
            <a:noFill/>
          </a:ln>
        </p:spPr>
      </p:pic>
      <p:pic>
        <p:nvPicPr>
          <p:cNvPr id="3" name="Picture 2">
            <a:extLst>
              <a:ext uri="{FF2B5EF4-FFF2-40B4-BE49-F238E27FC236}">
                <a16:creationId xmlns:a16="http://schemas.microsoft.com/office/drawing/2014/main" id="{5E884608-F9E8-4629-A8BB-3BAF4AA3E2BC}"/>
              </a:ext>
            </a:extLst>
          </p:cNvPr>
          <p:cNvPicPr>
            <a:picLocks noChangeAspect="1"/>
          </p:cNvPicPr>
          <p:nvPr/>
        </p:nvPicPr>
        <p:blipFill>
          <a:blip r:embed="rId5"/>
          <a:stretch>
            <a:fillRect/>
          </a:stretch>
        </p:blipFill>
        <p:spPr>
          <a:xfrm>
            <a:off x="2750223" y="6067890"/>
            <a:ext cx="2771399" cy="647664"/>
          </a:xfrm>
          <a:prstGeom prst="rect">
            <a:avLst/>
          </a:prstGeom>
        </p:spPr>
      </p:pic>
      <p:pic>
        <p:nvPicPr>
          <p:cNvPr id="5" name="Picture 4" descr="A close up of a logo&#10;&#10;Description automatically generated">
            <a:extLst>
              <a:ext uri="{FF2B5EF4-FFF2-40B4-BE49-F238E27FC236}">
                <a16:creationId xmlns:a16="http://schemas.microsoft.com/office/drawing/2014/main" id="{7BB41D6D-C5AA-4C35-A234-150FD4C4C2AB}"/>
              </a:ext>
            </a:extLst>
          </p:cNvPr>
          <p:cNvPicPr>
            <a:picLocks noChangeAspect="1"/>
          </p:cNvPicPr>
          <p:nvPr/>
        </p:nvPicPr>
        <p:blipFill>
          <a:blip r:embed="rId6"/>
          <a:stretch>
            <a:fillRect/>
          </a:stretch>
        </p:blipFill>
        <p:spPr>
          <a:xfrm>
            <a:off x="435041" y="5912998"/>
            <a:ext cx="869700" cy="867435"/>
          </a:xfrm>
          <a:prstGeom prst="rect">
            <a:avLst/>
          </a:prstGeom>
        </p:spPr>
      </p:pic>
      <p:pic>
        <p:nvPicPr>
          <p:cNvPr id="7" name="Picture 6" descr="A close up of a logo&#10;&#10;Description automatically generated">
            <a:extLst>
              <a:ext uri="{FF2B5EF4-FFF2-40B4-BE49-F238E27FC236}">
                <a16:creationId xmlns:a16="http://schemas.microsoft.com/office/drawing/2014/main" id="{91D87C78-B1AE-4C18-8F0D-132528457FFF}"/>
              </a:ext>
            </a:extLst>
          </p:cNvPr>
          <p:cNvPicPr>
            <a:picLocks noChangeAspect="1"/>
          </p:cNvPicPr>
          <p:nvPr/>
        </p:nvPicPr>
        <p:blipFill>
          <a:blip r:embed="rId7"/>
          <a:stretch>
            <a:fillRect/>
          </a:stretch>
        </p:blipFill>
        <p:spPr>
          <a:xfrm>
            <a:off x="1739591" y="5948769"/>
            <a:ext cx="867435" cy="8674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1000"/>
                                        <p:tgtEl>
                                          <p:spTgt spid="323"/>
                                        </p:tgtEl>
                                        <p:attrNameLst>
                                          <p:attrName>ppt_x</p:attrName>
                                        </p:attrNameLst>
                                      </p:cBhvr>
                                      <p:tavLst>
                                        <p:tav tm="0">
                                          <p:val>
                                            <p:strVal val="#ppt_x"/>
                                          </p:val>
                                        </p:tav>
                                        <p:tav tm="100000">
                                          <p:val>
                                            <p:strVal val="#ppt_x+1"/>
                                          </p:val>
                                        </p:tav>
                                      </p:tavLst>
                                    </p:anim>
                                    <p:set>
                                      <p:cBhvr>
                                        <p:cTn id="7" dur="1" fill="hold">
                                          <p:stCondLst>
                                            <p:cond delay="1000"/>
                                          </p:stCondLst>
                                        </p:cTn>
                                        <p:tgtEl>
                                          <p:spTgt spid="3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5A0E-76EA-4D69-86AC-50C17CE7260E}"/>
              </a:ext>
            </a:extLst>
          </p:cNvPr>
          <p:cNvSpPr>
            <a:spLocks noGrp="1"/>
          </p:cNvSpPr>
          <p:nvPr>
            <p:ph type="title"/>
          </p:nvPr>
        </p:nvSpPr>
        <p:spPr>
          <a:xfrm>
            <a:off x="196848" y="57149"/>
            <a:ext cx="8947151" cy="509516"/>
          </a:xfrm>
        </p:spPr>
        <p:txBody>
          <a:bodyPr>
            <a:normAutofit fontScale="90000"/>
          </a:bodyPr>
          <a:lstStyle/>
          <a:p>
            <a:pPr algn="ctr"/>
            <a:r>
              <a:rPr lang="en-US" dirty="0"/>
              <a:t>ANALYSIS</a:t>
            </a:r>
          </a:p>
        </p:txBody>
      </p:sp>
      <p:sp>
        <p:nvSpPr>
          <p:cNvPr id="3" name="Slide Number Placeholder 2">
            <a:extLst>
              <a:ext uri="{FF2B5EF4-FFF2-40B4-BE49-F238E27FC236}">
                <a16:creationId xmlns:a16="http://schemas.microsoft.com/office/drawing/2014/main" id="{B108B17E-84C8-450A-A995-1936191E1999}"/>
              </a:ext>
            </a:extLst>
          </p:cNvPr>
          <p:cNvSpPr>
            <a:spLocks noGrp="1"/>
          </p:cNvSpPr>
          <p:nvPr>
            <p:ph type="sldNum" idx="12"/>
          </p:nvPr>
        </p:nvSpPr>
        <p:spPr/>
        <p:txBody>
          <a:bodyPr/>
          <a:lstStyle/>
          <a:p>
            <a:pPr marL="0" lvl="0" indent="0" algn="r" rtl="0">
              <a:spcBef>
                <a:spcPts val="0"/>
              </a:spcBef>
              <a:spcAft>
                <a:spcPts val="0"/>
              </a:spcAft>
              <a:buNone/>
            </a:pPr>
            <a:r>
              <a:rPr lang="de-DE"/>
              <a:t>#</a:t>
            </a:r>
          </a:p>
        </p:txBody>
      </p:sp>
      <p:sp>
        <p:nvSpPr>
          <p:cNvPr id="7" name="Google Shape;360;p4">
            <a:extLst>
              <a:ext uri="{FF2B5EF4-FFF2-40B4-BE49-F238E27FC236}">
                <a16:creationId xmlns:a16="http://schemas.microsoft.com/office/drawing/2014/main" id="{699EAD35-67E8-4783-B063-0A0B05FF1B13}"/>
              </a:ext>
            </a:extLst>
          </p:cNvPr>
          <p:cNvSpPr/>
          <p:nvPr/>
        </p:nvSpPr>
        <p:spPr>
          <a:xfrm>
            <a:off x="-1686560" y="1"/>
            <a:ext cx="1686560" cy="762000"/>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dirty="0">
                <a:solidFill>
                  <a:schemeClr val="lt1"/>
                </a:solidFill>
                <a:latin typeface="Calibri"/>
                <a:cs typeface="Calibri"/>
                <a:sym typeface="Calibri"/>
              </a:rPr>
              <a:t>DS TORQUE</a:t>
            </a:r>
            <a:endParaRPr dirty="0"/>
          </a:p>
        </p:txBody>
      </p:sp>
      <p:pic>
        <p:nvPicPr>
          <p:cNvPr id="11" name="Picture">
            <a:hlinkClick r:id="rId2"/>
            <a:extLst>
              <a:ext uri="{FF2B5EF4-FFF2-40B4-BE49-F238E27FC236}">
                <a16:creationId xmlns:a16="http://schemas.microsoft.com/office/drawing/2014/main" id="{BBFD8166-FA15-45C9-B17E-AEE6178E3CCB}"/>
              </a:ext>
            </a:extLst>
          </p:cNvPr>
          <p:cNvPicPr>
            <a:picLocks noChangeAspect="1"/>
          </p:cNvPicPr>
          <p:nvPr/>
        </p:nvPicPr>
        <p:blipFill>
          <a:blip r:embed="rId3"/>
          <a:stretch>
            <a:fillRect/>
          </a:stretch>
        </p:blipFill>
        <p:spPr>
          <a:xfrm>
            <a:off x="0" y="566666"/>
            <a:ext cx="9105899" cy="6291334"/>
          </a:xfrm>
          <a:prstGeom prst="rect">
            <a:avLst/>
          </a:prstGeom>
          <a:noFill/>
        </p:spPr>
      </p:pic>
    </p:spTree>
    <p:extLst>
      <p:ext uri="{BB962C8B-B14F-4D97-AF65-F5344CB8AC3E}">
        <p14:creationId xmlns:p14="http://schemas.microsoft.com/office/powerpoint/2010/main" val="3927034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
          <p:cNvSpPr txBox="1">
            <a:spLocks noGrp="1"/>
          </p:cNvSpPr>
          <p:nvPr>
            <p:ph type="sldNum" idx="12"/>
          </p:nvPr>
        </p:nvSpPr>
        <p:spPr>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None/>
            </a:pPr>
            <a:r>
              <a:rPr lang="de-DE"/>
              <a:t>#</a:t>
            </a:r>
            <a:endParaRPr/>
          </a:p>
        </p:txBody>
      </p:sp>
      <p:sp>
        <p:nvSpPr>
          <p:cNvPr id="359" name="Google Shape;359;p4"/>
          <p:cNvSpPr/>
          <p:nvPr/>
        </p:nvSpPr>
        <p:spPr>
          <a:xfrm>
            <a:off x="594702" y="1091725"/>
            <a:ext cx="8138956" cy="49288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de-DE" sz="3600" b="1" dirty="0">
                <a:solidFill>
                  <a:srgbClr val="44546A"/>
                </a:solidFill>
                <a:latin typeface="Arial"/>
                <a:ea typeface="Arial"/>
                <a:cs typeface="Arial"/>
                <a:sym typeface="Arial"/>
              </a:rPr>
              <a:t>Implications</a:t>
            </a:r>
          </a:p>
        </p:txBody>
      </p:sp>
      <p:sp>
        <p:nvSpPr>
          <p:cNvPr id="360" name="Google Shape;360;p4"/>
          <p:cNvSpPr/>
          <p:nvPr/>
        </p:nvSpPr>
        <p:spPr>
          <a:xfrm>
            <a:off x="-1686560" y="1"/>
            <a:ext cx="1686560" cy="762000"/>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dirty="0">
                <a:solidFill>
                  <a:schemeClr val="lt1"/>
                </a:solidFill>
                <a:latin typeface="Calibri"/>
                <a:cs typeface="Calibri"/>
                <a:sym typeface="Calibri"/>
              </a:rPr>
              <a:t>DS TORQUE</a:t>
            </a:r>
            <a:endParaRPr dirty="0"/>
          </a:p>
        </p:txBody>
      </p:sp>
      <p:sp>
        <p:nvSpPr>
          <p:cNvPr id="2" name="Google Shape;359;p4">
            <a:extLst>
              <a:ext uri="{FF2B5EF4-FFF2-40B4-BE49-F238E27FC236}">
                <a16:creationId xmlns:a16="http://schemas.microsoft.com/office/drawing/2014/main" id="{8AF07ED8-DCE1-4A63-A8E2-1E6CD3DD9440}"/>
              </a:ext>
            </a:extLst>
          </p:cNvPr>
          <p:cNvSpPr/>
          <p:nvPr/>
        </p:nvSpPr>
        <p:spPr>
          <a:xfrm>
            <a:off x="561896" y="1863103"/>
            <a:ext cx="8138956" cy="3903172"/>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Font typeface="Arial" panose="020B0604020202020204" pitchFamily="34" charset="0"/>
              <a:buChar char="•"/>
            </a:pPr>
            <a:r>
              <a:rPr lang="de-DE" sz="2000" b="1" dirty="0">
                <a:solidFill>
                  <a:srgbClr val="44546A"/>
                </a:solidFill>
              </a:rPr>
              <a:t>Trades volumes dropped during the COVID-19 pandemic significantly.</a:t>
            </a:r>
          </a:p>
          <a:p>
            <a:pPr marR="0" lvl="0" algn="l" rtl="0">
              <a:spcBef>
                <a:spcPts val="0"/>
              </a:spcBef>
              <a:spcAft>
                <a:spcPts val="0"/>
              </a:spcAft>
            </a:pPr>
            <a:endParaRPr lang="de-DE" sz="2000" b="1" dirty="0">
              <a:solidFill>
                <a:srgbClr val="44546A"/>
              </a:solidFill>
            </a:endParaRPr>
          </a:p>
          <a:p>
            <a:pPr marL="285750" marR="0" lvl="0" indent="-285750" algn="l" rtl="0">
              <a:spcBef>
                <a:spcPts val="0"/>
              </a:spcBef>
              <a:spcAft>
                <a:spcPts val="0"/>
              </a:spcAft>
              <a:buFont typeface="Arial" panose="020B0604020202020204" pitchFamily="34" charset="0"/>
              <a:buChar char="•"/>
            </a:pPr>
            <a:r>
              <a:rPr lang="de-DE" sz="2000" b="1" dirty="0">
                <a:solidFill>
                  <a:srgbClr val="44546A"/>
                </a:solidFill>
              </a:rPr>
              <a:t>Significant revenue losses.</a:t>
            </a:r>
          </a:p>
          <a:p>
            <a:pPr marL="285750" marR="0" lvl="0" indent="-285750" algn="l" rtl="0">
              <a:spcBef>
                <a:spcPts val="0"/>
              </a:spcBef>
              <a:spcAft>
                <a:spcPts val="0"/>
              </a:spcAft>
              <a:buFont typeface="Arial" panose="020B0604020202020204" pitchFamily="34" charset="0"/>
              <a:buChar char="•"/>
            </a:pPr>
            <a:endParaRPr lang="de-DE" sz="2000" b="1" dirty="0">
              <a:solidFill>
                <a:srgbClr val="44546A"/>
              </a:solidFill>
            </a:endParaRPr>
          </a:p>
          <a:p>
            <a:pPr marL="285750" marR="0" lvl="0" indent="-285750" algn="l" rtl="0">
              <a:spcBef>
                <a:spcPts val="0"/>
              </a:spcBef>
              <a:spcAft>
                <a:spcPts val="0"/>
              </a:spcAft>
              <a:buFont typeface="Arial" panose="020B0604020202020204" pitchFamily="34" charset="0"/>
              <a:buChar char="•"/>
            </a:pPr>
            <a:r>
              <a:rPr lang="de-DE" sz="2000" b="1" dirty="0">
                <a:solidFill>
                  <a:srgbClr val="44546A"/>
                </a:solidFill>
              </a:rPr>
              <a:t>Loss of potential market.</a:t>
            </a:r>
          </a:p>
          <a:p>
            <a:pPr marL="285750" marR="0" lvl="0" indent="-285750" algn="l" rtl="0">
              <a:spcBef>
                <a:spcPts val="0"/>
              </a:spcBef>
              <a:spcAft>
                <a:spcPts val="0"/>
              </a:spcAft>
              <a:buFont typeface="Arial" panose="020B0604020202020204" pitchFamily="34" charset="0"/>
              <a:buChar char="•"/>
            </a:pPr>
            <a:endParaRPr lang="de-DE" b="1" dirty="0">
              <a:solidFill>
                <a:srgbClr val="44546A"/>
              </a:solidFill>
            </a:endParaRPr>
          </a:p>
          <a:p>
            <a:pPr marL="285750" marR="0" lvl="0" indent="-285750" algn="l" rtl="0">
              <a:spcBef>
                <a:spcPts val="0"/>
              </a:spcBef>
              <a:spcAft>
                <a:spcPts val="0"/>
              </a:spcAft>
              <a:buFont typeface="Arial" panose="020B0604020202020204" pitchFamily="34" charset="0"/>
              <a:buChar char="•"/>
            </a:pPr>
            <a:endParaRPr lang="de-DE" b="1" dirty="0">
              <a:solidFill>
                <a:srgbClr val="44546A"/>
              </a:solidFill>
            </a:endParaRPr>
          </a:p>
          <a:p>
            <a:pPr marL="285750" marR="0" lvl="0" indent="-285750" algn="l" rtl="0">
              <a:spcBef>
                <a:spcPts val="0"/>
              </a:spcBef>
              <a:spcAft>
                <a:spcPts val="0"/>
              </a:spcAft>
              <a:buFont typeface="Arial" panose="020B0604020202020204" pitchFamily="34" charset="0"/>
              <a:buChar char="•"/>
            </a:pPr>
            <a:endParaRPr lang="de-DE" b="1" dirty="0">
              <a:solidFill>
                <a:srgbClr val="44546A"/>
              </a:solidFill>
            </a:endParaRPr>
          </a:p>
          <a:p>
            <a:pPr marL="285750" marR="0" lvl="0" indent="-285750" algn="l" rtl="0">
              <a:spcBef>
                <a:spcPts val="0"/>
              </a:spcBef>
              <a:spcAft>
                <a:spcPts val="0"/>
              </a:spcAft>
              <a:buFont typeface="Arial" panose="020B0604020202020204" pitchFamily="34" charset="0"/>
              <a:buChar char="•"/>
            </a:pPr>
            <a:endParaRPr lang="de-DE" b="1" dirty="0">
              <a:solidFill>
                <a:srgbClr val="44546A"/>
              </a:solidFill>
            </a:endParaRPr>
          </a:p>
          <a:p>
            <a:pPr marL="285750" marR="0" lvl="0" indent="-285750" algn="l" rtl="0">
              <a:spcBef>
                <a:spcPts val="0"/>
              </a:spcBef>
              <a:spcAft>
                <a:spcPts val="0"/>
              </a:spcAft>
              <a:buFont typeface="Arial" panose="020B0604020202020204" pitchFamily="34" charset="0"/>
              <a:buChar char="•"/>
            </a:pPr>
            <a:endParaRPr lang="de-DE" b="1" dirty="0">
              <a:solidFill>
                <a:srgbClr val="44546A"/>
              </a:solidFill>
            </a:endParaRPr>
          </a:p>
          <a:p>
            <a:pPr marL="285750" marR="0" lvl="0" indent="-285750" algn="l" rtl="0">
              <a:spcBef>
                <a:spcPts val="0"/>
              </a:spcBef>
              <a:spcAft>
                <a:spcPts val="0"/>
              </a:spcAft>
              <a:buFont typeface="Arial" panose="020B0604020202020204" pitchFamily="34" charset="0"/>
              <a:buChar char="•"/>
            </a:pPr>
            <a:endParaRPr lang="de-DE" b="1" dirty="0">
              <a:solidFill>
                <a:srgbClr val="44546A"/>
              </a:solidFill>
            </a:endParaRPr>
          </a:p>
          <a:p>
            <a:pPr marL="285750" marR="0" lvl="0" indent="-285750" algn="l" rtl="0">
              <a:spcBef>
                <a:spcPts val="0"/>
              </a:spcBef>
              <a:spcAft>
                <a:spcPts val="0"/>
              </a:spcAft>
              <a:buFont typeface="Arial" panose="020B0604020202020204" pitchFamily="34" charset="0"/>
              <a:buChar char="•"/>
            </a:pPr>
            <a:endParaRPr lang="de-DE" b="1" dirty="0">
              <a:solidFill>
                <a:srgbClr val="44546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B32E9-FEBE-4D5E-8DF7-11089FB5C850}"/>
              </a:ext>
            </a:extLst>
          </p:cNvPr>
          <p:cNvSpPr>
            <a:spLocks noGrp="1"/>
          </p:cNvSpPr>
          <p:nvPr>
            <p:ph type="title"/>
          </p:nvPr>
        </p:nvSpPr>
        <p:spPr/>
        <p:txBody>
          <a:bodyPr/>
          <a:lstStyle/>
          <a:p>
            <a:r>
              <a:rPr lang="en-US" dirty="0"/>
              <a:t>ANALYSIS CONTINUATION</a:t>
            </a:r>
          </a:p>
        </p:txBody>
      </p:sp>
      <p:sp>
        <p:nvSpPr>
          <p:cNvPr id="3" name="Slide Number Placeholder 2">
            <a:extLst>
              <a:ext uri="{FF2B5EF4-FFF2-40B4-BE49-F238E27FC236}">
                <a16:creationId xmlns:a16="http://schemas.microsoft.com/office/drawing/2014/main" id="{241CF6C7-C44A-4E55-8F2F-57DE6BE745B9}"/>
              </a:ext>
            </a:extLst>
          </p:cNvPr>
          <p:cNvSpPr>
            <a:spLocks noGrp="1"/>
          </p:cNvSpPr>
          <p:nvPr>
            <p:ph type="sldNum" idx="12"/>
          </p:nvPr>
        </p:nvSpPr>
        <p:spPr/>
        <p:txBody>
          <a:bodyPr/>
          <a:lstStyle/>
          <a:p>
            <a:pPr marL="0" lvl="0" indent="0" algn="r" rtl="0">
              <a:spcBef>
                <a:spcPts val="0"/>
              </a:spcBef>
              <a:spcAft>
                <a:spcPts val="0"/>
              </a:spcAft>
              <a:buNone/>
            </a:pPr>
            <a:r>
              <a:rPr lang="de-DE"/>
              <a:t>#</a:t>
            </a:r>
          </a:p>
        </p:txBody>
      </p:sp>
      <p:pic>
        <p:nvPicPr>
          <p:cNvPr id="5" name="Picture 4">
            <a:extLst>
              <a:ext uri="{FF2B5EF4-FFF2-40B4-BE49-F238E27FC236}">
                <a16:creationId xmlns:a16="http://schemas.microsoft.com/office/drawing/2014/main" id="{113DAD79-0DC7-4BEC-A851-D7471724E668}"/>
              </a:ext>
            </a:extLst>
          </p:cNvPr>
          <p:cNvPicPr>
            <a:picLocks noChangeAspect="1"/>
          </p:cNvPicPr>
          <p:nvPr/>
        </p:nvPicPr>
        <p:blipFill>
          <a:blip r:embed="rId2"/>
          <a:stretch>
            <a:fillRect/>
          </a:stretch>
        </p:blipFill>
        <p:spPr>
          <a:xfrm>
            <a:off x="561896" y="2081212"/>
            <a:ext cx="7953454" cy="3487075"/>
          </a:xfrm>
          <a:prstGeom prst="rect">
            <a:avLst/>
          </a:prstGeom>
        </p:spPr>
      </p:pic>
      <p:sp>
        <p:nvSpPr>
          <p:cNvPr id="9" name="Google Shape;360;p4">
            <a:extLst>
              <a:ext uri="{FF2B5EF4-FFF2-40B4-BE49-F238E27FC236}">
                <a16:creationId xmlns:a16="http://schemas.microsoft.com/office/drawing/2014/main" id="{8E5A49AA-B036-432B-836B-D3756449FEB4}"/>
              </a:ext>
            </a:extLst>
          </p:cNvPr>
          <p:cNvSpPr/>
          <p:nvPr/>
        </p:nvSpPr>
        <p:spPr>
          <a:xfrm>
            <a:off x="-1686560" y="1"/>
            <a:ext cx="1686560" cy="762000"/>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800" dirty="0">
                <a:solidFill>
                  <a:schemeClr val="lt1"/>
                </a:solidFill>
                <a:latin typeface="Calibri"/>
                <a:cs typeface="Calibri"/>
                <a:sym typeface="Calibri"/>
              </a:rPr>
              <a:t>DS TORQUE</a:t>
            </a:r>
            <a:endParaRPr dirty="0"/>
          </a:p>
        </p:txBody>
      </p:sp>
    </p:spTree>
    <p:extLst>
      <p:ext uri="{BB962C8B-B14F-4D97-AF65-F5344CB8AC3E}">
        <p14:creationId xmlns:p14="http://schemas.microsoft.com/office/powerpoint/2010/main" val="1595928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
          <p:cNvSpPr txBox="1">
            <a:spLocks noGrp="1"/>
          </p:cNvSpPr>
          <p:nvPr>
            <p:ph type="sldNum" idx="12"/>
          </p:nvPr>
        </p:nvSpPr>
        <p:spPr>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None/>
            </a:pPr>
            <a:r>
              <a:rPr lang="de-DE"/>
              <a:t>#</a:t>
            </a:r>
            <a:endParaRPr/>
          </a:p>
        </p:txBody>
      </p:sp>
      <p:sp>
        <p:nvSpPr>
          <p:cNvPr id="367" name="Google Shape;367;p5"/>
          <p:cNvSpPr/>
          <p:nvPr/>
        </p:nvSpPr>
        <p:spPr>
          <a:xfrm>
            <a:off x="594702" y="1091725"/>
            <a:ext cx="8138956" cy="49288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de-DE" sz="3600" b="1" dirty="0">
                <a:solidFill>
                  <a:srgbClr val="44546A"/>
                </a:solidFill>
                <a:latin typeface="Arial"/>
                <a:ea typeface="Arial"/>
                <a:cs typeface="Arial"/>
                <a:sym typeface="Arial"/>
              </a:rPr>
              <a:t>Deep Dive on Solution</a:t>
            </a:r>
            <a:endParaRPr sz="2800" dirty="0">
              <a:solidFill>
                <a:schemeClr val="lt1"/>
              </a:solidFill>
              <a:latin typeface="Calibri"/>
              <a:ea typeface="Calibri"/>
              <a:cs typeface="Calibri"/>
              <a:sym typeface="Calibri"/>
            </a:endParaRPr>
          </a:p>
        </p:txBody>
      </p:sp>
      <p:sp>
        <p:nvSpPr>
          <p:cNvPr id="368" name="Google Shape;368;p5"/>
          <p:cNvSpPr/>
          <p:nvPr/>
        </p:nvSpPr>
        <p:spPr>
          <a:xfrm>
            <a:off x="-1686560" y="1"/>
            <a:ext cx="1686560" cy="762000"/>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de-DE" sz="1400" dirty="0">
                <a:solidFill>
                  <a:schemeClr val="lt1"/>
                </a:solidFill>
                <a:latin typeface="Calibri"/>
                <a:cs typeface="Calibri"/>
                <a:sym typeface="Calibri"/>
              </a:rPr>
              <a:t>DS TORQUE</a:t>
            </a:r>
            <a:endParaRPr lang="de-DE" dirty="0"/>
          </a:p>
          <a:p>
            <a:pPr marL="0" marR="0" lvl="0" indent="0" algn="ctr" rtl="0">
              <a:spcBef>
                <a:spcPts val="0"/>
              </a:spcBef>
              <a:spcAft>
                <a:spcPts val="0"/>
              </a:spcAft>
              <a:buNone/>
            </a:pPr>
            <a:endParaRPr dirty="0"/>
          </a:p>
        </p:txBody>
      </p:sp>
      <p:sp>
        <p:nvSpPr>
          <p:cNvPr id="2" name="Google Shape;367;p5">
            <a:extLst>
              <a:ext uri="{FF2B5EF4-FFF2-40B4-BE49-F238E27FC236}">
                <a16:creationId xmlns:a16="http://schemas.microsoft.com/office/drawing/2014/main" id="{8CE66223-C7ED-4C1B-B66D-D60CDFF961B4}"/>
              </a:ext>
            </a:extLst>
          </p:cNvPr>
          <p:cNvSpPr/>
          <p:nvPr/>
        </p:nvSpPr>
        <p:spPr>
          <a:xfrm>
            <a:off x="706159" y="2035695"/>
            <a:ext cx="8138956" cy="361447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dirty="0">
                <a:solidFill>
                  <a:schemeClr val="lt1"/>
                </a:solidFill>
                <a:latin typeface="Calibri"/>
                <a:ea typeface="Calibri"/>
                <a:cs typeface="Calibri"/>
                <a:sym typeface="Calibri"/>
              </a:rPr>
              <a:t>SDHDJID</a:t>
            </a:r>
            <a:endParaRPr dirty="0">
              <a:solidFill>
                <a:schemeClr val="lt1"/>
              </a:solidFill>
              <a:latin typeface="Calibri"/>
              <a:ea typeface="Calibri"/>
              <a:cs typeface="Calibri"/>
              <a:sym typeface="Calibri"/>
            </a:endParaRPr>
          </a:p>
        </p:txBody>
      </p:sp>
      <p:sp>
        <p:nvSpPr>
          <p:cNvPr id="3" name="Google Shape;367;p5">
            <a:extLst>
              <a:ext uri="{FF2B5EF4-FFF2-40B4-BE49-F238E27FC236}">
                <a16:creationId xmlns:a16="http://schemas.microsoft.com/office/drawing/2014/main" id="{CBE8A73F-E64A-4B9C-9804-2B7D2F4B6DDA}"/>
              </a:ext>
            </a:extLst>
          </p:cNvPr>
          <p:cNvSpPr/>
          <p:nvPr/>
        </p:nvSpPr>
        <p:spPr>
          <a:xfrm>
            <a:off x="540111" y="1974280"/>
            <a:ext cx="8138956" cy="3675893"/>
          </a:xfrm>
          <a:prstGeom prst="rect">
            <a:avLst/>
          </a:prstGeom>
          <a:noFill/>
          <a:ln>
            <a:noFill/>
          </a:ln>
        </p:spPr>
        <p:txBody>
          <a:bodyPr spcFirstLastPara="1" wrap="square" lIns="91425" tIns="45700" rIns="91425" bIns="45700" anchor="ctr" anchorCtr="0">
            <a:noAutofit/>
          </a:bodyPr>
          <a:lstStyle/>
          <a:p>
            <a:pPr marL="342900" marR="0" lvl="0" indent="-342900" algn="l" rtl="0">
              <a:spcBef>
                <a:spcPts val="0"/>
              </a:spcBef>
              <a:spcAft>
                <a:spcPts val="0"/>
              </a:spcAft>
              <a:buFont typeface="Arial" panose="020B0604020202020204" pitchFamily="34" charset="0"/>
              <a:buChar char="•"/>
            </a:pPr>
            <a:r>
              <a:rPr lang="de-DE" sz="2000" b="1" dirty="0">
                <a:solidFill>
                  <a:srgbClr val="44546A"/>
                </a:solidFill>
                <a:latin typeface="Calibri"/>
                <a:ea typeface="Calibri"/>
                <a:cs typeface="Calibri"/>
                <a:sym typeface="Calibri"/>
              </a:rPr>
              <a:t>Government and the aviation sector should put measure in place to ensure trades are not cancelled.</a:t>
            </a:r>
          </a:p>
          <a:p>
            <a:pPr marL="342900" marR="0" lvl="0" indent="-342900" algn="l" rtl="0">
              <a:spcBef>
                <a:spcPts val="0"/>
              </a:spcBef>
              <a:spcAft>
                <a:spcPts val="0"/>
              </a:spcAft>
              <a:buFont typeface="Arial" panose="020B0604020202020204" pitchFamily="34" charset="0"/>
              <a:buChar char="•"/>
            </a:pPr>
            <a:endParaRPr lang="de-DE" sz="2000" b="1" dirty="0">
              <a:solidFill>
                <a:srgbClr val="44546A"/>
              </a:solidFill>
              <a:latin typeface="Calibri"/>
              <a:ea typeface="Calibri"/>
              <a:cs typeface="Calibri"/>
              <a:sym typeface="Calibri"/>
            </a:endParaRPr>
          </a:p>
          <a:p>
            <a:pPr marL="342900" indent="-342900">
              <a:buFont typeface="Arial" panose="020B0604020202020204" pitchFamily="34" charset="0"/>
              <a:buChar char="•"/>
            </a:pPr>
            <a:r>
              <a:rPr lang="de-DE" sz="1800" b="1" dirty="0">
                <a:solidFill>
                  <a:srgbClr val="44546A"/>
                </a:solidFill>
                <a:latin typeface="Calibri"/>
                <a:ea typeface="Calibri"/>
                <a:cs typeface="Calibri"/>
                <a:sym typeface="Calibri"/>
              </a:rPr>
              <a:t>Support from </a:t>
            </a:r>
            <a:r>
              <a:rPr lang="en-US" sz="1800" b="1" dirty="0">
                <a:solidFill>
                  <a:srgbClr val="44546A"/>
                </a:solidFill>
                <a:latin typeface="Calibri"/>
                <a:ea typeface="Calibri"/>
                <a:cs typeface="Calibri"/>
                <a:sym typeface="Calibri"/>
              </a:rPr>
              <a:t>The Treasury's New Zealand Export Credit (NZEC) may be able to provide support for exporters experiencing difficulties resulting from COVID-19.</a:t>
            </a:r>
            <a:endParaRPr lang="de-DE" sz="1800" b="1" dirty="0">
              <a:solidFill>
                <a:srgbClr val="44546A"/>
              </a:solidFill>
              <a:latin typeface="Calibri"/>
              <a:ea typeface="Calibri"/>
              <a:cs typeface="Calibri"/>
              <a:sym typeface="Calibri"/>
            </a:endParaRPr>
          </a:p>
          <a:p>
            <a:pPr marL="342900" indent="-342900">
              <a:buFont typeface="Arial" panose="020B0604020202020204" pitchFamily="34" charset="0"/>
              <a:buChar char="•"/>
            </a:pPr>
            <a:endParaRPr lang="de-DE" sz="1800" b="1" dirty="0">
              <a:solidFill>
                <a:srgbClr val="44546A"/>
              </a:solidFill>
              <a:latin typeface="Calibri"/>
              <a:ea typeface="Calibri"/>
              <a:cs typeface="Calibri"/>
              <a:sym typeface="Calibri"/>
            </a:endParaRPr>
          </a:p>
          <a:p>
            <a:pPr marL="342900" indent="-342900">
              <a:buFont typeface="Arial" panose="020B0604020202020204" pitchFamily="34" charset="0"/>
              <a:buChar char="•"/>
            </a:pPr>
            <a:r>
              <a:rPr lang="de-DE" sz="1800" b="1" dirty="0">
                <a:solidFill>
                  <a:srgbClr val="44546A"/>
                </a:solidFill>
                <a:latin typeface="Calibri"/>
                <a:ea typeface="Calibri"/>
                <a:cs typeface="Calibri"/>
                <a:sym typeface="Calibri"/>
              </a:rPr>
              <a:t>Strengthen bilateral relation for other countries like Ghana.</a:t>
            </a:r>
          </a:p>
          <a:p>
            <a:pPr marL="342900" indent="-342900">
              <a:buFont typeface="Arial" panose="020B0604020202020204" pitchFamily="34" charset="0"/>
              <a:buChar char="•"/>
            </a:pPr>
            <a:endParaRPr lang="de-DE" sz="1800" b="1" dirty="0">
              <a:solidFill>
                <a:srgbClr val="44546A"/>
              </a:solidFill>
              <a:latin typeface="Calibri"/>
              <a:ea typeface="Calibri"/>
              <a:cs typeface="Calibri"/>
              <a:sym typeface="Calibri"/>
            </a:endParaRPr>
          </a:p>
          <a:p>
            <a:pPr marL="342900" indent="-342900">
              <a:buFont typeface="Arial" panose="020B0604020202020204" pitchFamily="34" charset="0"/>
              <a:buChar char="•"/>
            </a:pPr>
            <a:r>
              <a:rPr lang="de-DE" sz="1800" b="1" dirty="0">
                <a:solidFill>
                  <a:srgbClr val="44546A"/>
                </a:solidFill>
                <a:latin typeface="Calibri"/>
                <a:ea typeface="Calibri"/>
                <a:cs typeface="Calibri"/>
                <a:sym typeface="Calibri"/>
              </a:rPr>
              <a:t>Increase market for export to other countries like Ghana.</a:t>
            </a:r>
          </a:p>
          <a:p>
            <a:pPr marL="342900" indent="-342900">
              <a:buFont typeface="Arial" panose="020B0604020202020204" pitchFamily="34" charset="0"/>
              <a:buChar char="•"/>
            </a:pPr>
            <a:endParaRPr lang="de-DE" sz="1800" b="1" dirty="0">
              <a:solidFill>
                <a:srgbClr val="44546A"/>
              </a:solidFill>
              <a:latin typeface="Calibri"/>
              <a:ea typeface="Calibri"/>
              <a:cs typeface="Calibri"/>
              <a:sym typeface="Calibri"/>
            </a:endParaRPr>
          </a:p>
          <a:p>
            <a:pPr marL="342900" indent="-342900">
              <a:buFont typeface="Arial" panose="020B0604020202020204" pitchFamily="34" charset="0"/>
              <a:buChar char="•"/>
            </a:pPr>
            <a:endParaRPr lang="en-US" sz="1000" dirty="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
          <p:cNvSpPr txBox="1">
            <a:spLocks noGrp="1"/>
          </p:cNvSpPr>
          <p:nvPr>
            <p:ph type="sldNum" idx="12"/>
          </p:nvPr>
        </p:nvSpPr>
        <p:spPr>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None/>
            </a:pPr>
            <a:r>
              <a:rPr lang="de-DE"/>
              <a:t>#</a:t>
            </a:r>
            <a:endParaRPr/>
          </a:p>
        </p:txBody>
      </p:sp>
      <p:sp>
        <p:nvSpPr>
          <p:cNvPr id="375" name="Google Shape;375;p6"/>
          <p:cNvSpPr/>
          <p:nvPr/>
        </p:nvSpPr>
        <p:spPr>
          <a:xfrm>
            <a:off x="594702" y="1091725"/>
            <a:ext cx="8138956" cy="64154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de-DE" sz="3600" b="1" dirty="0">
                <a:solidFill>
                  <a:srgbClr val="44546A"/>
                </a:solidFill>
                <a:latin typeface="Arial"/>
                <a:ea typeface="Arial"/>
                <a:cs typeface="Arial"/>
                <a:sym typeface="Arial"/>
              </a:rPr>
              <a:t>Summary and Call for Action</a:t>
            </a:r>
            <a:endParaRPr sz="2800" dirty="0">
              <a:solidFill>
                <a:schemeClr val="lt1"/>
              </a:solidFill>
              <a:latin typeface="Calibri"/>
              <a:ea typeface="Calibri"/>
              <a:cs typeface="Calibri"/>
              <a:sym typeface="Calibri"/>
            </a:endParaRPr>
          </a:p>
        </p:txBody>
      </p:sp>
      <p:sp>
        <p:nvSpPr>
          <p:cNvPr id="376" name="Google Shape;376;p6"/>
          <p:cNvSpPr/>
          <p:nvPr/>
        </p:nvSpPr>
        <p:spPr>
          <a:xfrm>
            <a:off x="-1686560" y="1"/>
            <a:ext cx="1686560" cy="762000"/>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de-DE" sz="1400" dirty="0">
                <a:solidFill>
                  <a:schemeClr val="lt1"/>
                </a:solidFill>
                <a:latin typeface="Calibri"/>
                <a:cs typeface="Calibri"/>
                <a:sym typeface="Calibri"/>
              </a:rPr>
              <a:t>DS TORQUE</a:t>
            </a:r>
            <a:endParaRPr lang="de-DE" dirty="0"/>
          </a:p>
          <a:p>
            <a:pPr marL="0" marR="0" lvl="0" indent="0" algn="ctr" rtl="0">
              <a:spcBef>
                <a:spcPts val="0"/>
              </a:spcBef>
              <a:spcAft>
                <a:spcPts val="0"/>
              </a:spcAft>
              <a:buNone/>
            </a:pPr>
            <a:endParaRPr dirty="0"/>
          </a:p>
        </p:txBody>
      </p:sp>
      <p:sp>
        <p:nvSpPr>
          <p:cNvPr id="2" name="Google Shape;375;p6">
            <a:extLst>
              <a:ext uri="{FF2B5EF4-FFF2-40B4-BE49-F238E27FC236}">
                <a16:creationId xmlns:a16="http://schemas.microsoft.com/office/drawing/2014/main" id="{DD683B93-BF4C-4567-B5A9-8DF6089CE460}"/>
              </a:ext>
            </a:extLst>
          </p:cNvPr>
          <p:cNvSpPr/>
          <p:nvPr/>
        </p:nvSpPr>
        <p:spPr>
          <a:xfrm>
            <a:off x="616487" y="1844626"/>
            <a:ext cx="8138956" cy="366907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dirty="0">
              <a:solidFill>
                <a:schemeClr val="lt1"/>
              </a:solidFill>
              <a:latin typeface="Calibri"/>
              <a:ea typeface="Calibri"/>
              <a:cs typeface="Calibri"/>
              <a:sym typeface="Calibri"/>
            </a:endParaRPr>
          </a:p>
        </p:txBody>
      </p:sp>
      <p:sp>
        <p:nvSpPr>
          <p:cNvPr id="3" name="Google Shape;375;p6">
            <a:extLst>
              <a:ext uri="{FF2B5EF4-FFF2-40B4-BE49-F238E27FC236}">
                <a16:creationId xmlns:a16="http://schemas.microsoft.com/office/drawing/2014/main" id="{170FD479-7DC9-4470-8E2F-799DDF594847}"/>
              </a:ext>
            </a:extLst>
          </p:cNvPr>
          <p:cNvSpPr/>
          <p:nvPr/>
        </p:nvSpPr>
        <p:spPr>
          <a:xfrm>
            <a:off x="594702" y="2090286"/>
            <a:ext cx="8138956" cy="3034449"/>
          </a:xfrm>
          <a:prstGeom prst="rect">
            <a:avLst/>
          </a:prstGeom>
          <a:noFill/>
          <a:ln>
            <a:noFill/>
          </a:ln>
        </p:spPr>
        <p:txBody>
          <a:bodyPr spcFirstLastPara="1" wrap="square" lIns="91425" tIns="45700" rIns="91425" bIns="45700" anchor="ctr" anchorCtr="0">
            <a:noAutofit/>
          </a:bodyPr>
          <a:lstStyle/>
          <a:p>
            <a:pPr marL="342900" marR="0" lvl="0" indent="-342900" algn="l" rtl="0">
              <a:spcBef>
                <a:spcPts val="0"/>
              </a:spcBef>
              <a:spcAft>
                <a:spcPts val="0"/>
              </a:spcAft>
              <a:buFont typeface="Arial" panose="020B0604020202020204" pitchFamily="34" charset="0"/>
              <a:buChar char="•"/>
            </a:pPr>
            <a:r>
              <a:rPr lang="de-DE" sz="2000" b="1" dirty="0">
                <a:solidFill>
                  <a:srgbClr val="44546A"/>
                </a:solidFill>
                <a:latin typeface="Calibri"/>
                <a:ea typeface="Calibri"/>
                <a:cs typeface="Calibri"/>
                <a:sym typeface="Calibri"/>
              </a:rPr>
              <a:t>New Zealand government should establish new bilateral relations with countries that did fairly well in containing the spread of the pandemic to improve its trade. This is because most of the partner countries in Asia like  China, Japan and other countries like US were all heavily affected.</a:t>
            </a:r>
          </a:p>
          <a:p>
            <a:pPr marL="342900" marR="0" lvl="0" indent="-342900" algn="l" rtl="0">
              <a:spcBef>
                <a:spcPts val="0"/>
              </a:spcBef>
              <a:spcAft>
                <a:spcPts val="0"/>
              </a:spcAft>
              <a:buFont typeface="Arial" panose="020B0604020202020204" pitchFamily="34" charset="0"/>
              <a:buChar char="•"/>
            </a:pPr>
            <a:r>
              <a:rPr lang="de-DE" sz="2000" b="1" dirty="0">
                <a:solidFill>
                  <a:srgbClr val="44546A"/>
                </a:solidFill>
                <a:latin typeface="Calibri"/>
                <a:ea typeface="Calibri"/>
                <a:cs typeface="Calibri"/>
                <a:sym typeface="Calibri"/>
              </a:rPr>
              <a:t>Ghana can take advantage of this new normal to strengthen ties with New Zealand to improve on it‘s trade relations.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25CC4-D25A-4D3D-B1F0-2F87EE2FFD18}"/>
              </a:ext>
            </a:extLst>
          </p:cNvPr>
          <p:cNvSpPr>
            <a:spLocks noGrp="1"/>
          </p:cNvSpPr>
          <p:nvPr>
            <p:ph type="title"/>
          </p:nvPr>
        </p:nvSpPr>
        <p:spPr/>
        <p:txBody>
          <a:bodyPr/>
          <a:lstStyle/>
          <a:p>
            <a:r>
              <a:rPr lang="en-US" dirty="0"/>
              <a:t>Thank you</a:t>
            </a:r>
          </a:p>
        </p:txBody>
      </p:sp>
      <p:sp>
        <p:nvSpPr>
          <p:cNvPr id="3" name="Slide Number Placeholder 2">
            <a:extLst>
              <a:ext uri="{FF2B5EF4-FFF2-40B4-BE49-F238E27FC236}">
                <a16:creationId xmlns:a16="http://schemas.microsoft.com/office/drawing/2014/main" id="{0C48D1B4-D636-4E89-A388-A2331110703E}"/>
              </a:ext>
            </a:extLst>
          </p:cNvPr>
          <p:cNvSpPr>
            <a:spLocks noGrp="1"/>
          </p:cNvSpPr>
          <p:nvPr>
            <p:ph type="sldNum" idx="12"/>
          </p:nvPr>
        </p:nvSpPr>
        <p:spPr/>
        <p:txBody>
          <a:bodyPr/>
          <a:lstStyle/>
          <a:p>
            <a:pPr marL="0" lvl="0" indent="0" algn="r" rtl="0">
              <a:spcBef>
                <a:spcPts val="0"/>
              </a:spcBef>
              <a:spcAft>
                <a:spcPts val="0"/>
              </a:spcAft>
              <a:buNone/>
            </a:pPr>
            <a:r>
              <a:rPr lang="de-DE"/>
              <a:t>#</a:t>
            </a:r>
          </a:p>
        </p:txBody>
      </p:sp>
      <p:sp>
        <p:nvSpPr>
          <p:cNvPr id="5" name="Google Shape;376;p6">
            <a:extLst>
              <a:ext uri="{FF2B5EF4-FFF2-40B4-BE49-F238E27FC236}">
                <a16:creationId xmlns:a16="http://schemas.microsoft.com/office/drawing/2014/main" id="{33404192-4ED8-4902-88A5-171CAA961175}"/>
              </a:ext>
            </a:extLst>
          </p:cNvPr>
          <p:cNvSpPr/>
          <p:nvPr/>
        </p:nvSpPr>
        <p:spPr>
          <a:xfrm>
            <a:off x="-1686560" y="1"/>
            <a:ext cx="1686560" cy="762000"/>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de-DE" sz="1400" dirty="0">
                <a:solidFill>
                  <a:schemeClr val="lt1"/>
                </a:solidFill>
                <a:latin typeface="Calibri"/>
                <a:cs typeface="Calibri"/>
                <a:sym typeface="Calibri"/>
              </a:rPr>
              <a:t>DS TORQUE</a:t>
            </a:r>
            <a:endParaRPr lang="de-DE" dirty="0"/>
          </a:p>
          <a:p>
            <a:pPr marL="0" marR="0" lvl="0" indent="0" algn="ctr" rtl="0">
              <a:spcBef>
                <a:spcPts val="0"/>
              </a:spcBef>
              <a:spcAft>
                <a:spcPts val="0"/>
              </a:spcAft>
              <a:buNone/>
            </a:pPr>
            <a:endParaRPr dirty="0"/>
          </a:p>
        </p:txBody>
      </p:sp>
    </p:spTree>
    <p:extLst>
      <p:ext uri="{BB962C8B-B14F-4D97-AF65-F5344CB8AC3E}">
        <p14:creationId xmlns:p14="http://schemas.microsoft.com/office/powerpoint/2010/main" val="3810336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ADB5-E9F1-4224-A9A5-FE4E8970441B}"/>
              </a:ext>
            </a:extLst>
          </p:cNvPr>
          <p:cNvSpPr>
            <a:spLocks noGrp="1"/>
          </p:cNvSpPr>
          <p:nvPr>
            <p:ph type="title"/>
          </p:nvPr>
        </p:nvSpPr>
        <p:spPr>
          <a:xfrm>
            <a:off x="628650" y="365126"/>
            <a:ext cx="7886700" cy="980335"/>
          </a:xfrm>
        </p:spPr>
        <p:txBody>
          <a:bodyPr/>
          <a:lstStyle/>
          <a:p>
            <a:r>
              <a:rPr lang="en-GB" dirty="0"/>
              <a:t>Group Members Profile</a:t>
            </a:r>
            <a:endParaRPr lang="en-US" dirty="0"/>
          </a:p>
        </p:txBody>
      </p:sp>
      <p:sp>
        <p:nvSpPr>
          <p:cNvPr id="3" name="Slide Number Placeholder 2">
            <a:extLst>
              <a:ext uri="{FF2B5EF4-FFF2-40B4-BE49-F238E27FC236}">
                <a16:creationId xmlns:a16="http://schemas.microsoft.com/office/drawing/2014/main" id="{A53A8BD1-FCB3-4C32-AA12-204822038B92}"/>
              </a:ext>
            </a:extLst>
          </p:cNvPr>
          <p:cNvSpPr>
            <a:spLocks noGrp="1"/>
          </p:cNvSpPr>
          <p:nvPr>
            <p:ph type="sldNum" idx="12"/>
          </p:nvPr>
        </p:nvSpPr>
        <p:spPr/>
        <p:txBody>
          <a:bodyPr/>
          <a:lstStyle/>
          <a:p>
            <a:pPr marL="0" lvl="0" indent="0" algn="r" rtl="0">
              <a:spcBef>
                <a:spcPts val="0"/>
              </a:spcBef>
              <a:spcAft>
                <a:spcPts val="0"/>
              </a:spcAft>
              <a:buNone/>
            </a:pPr>
            <a:r>
              <a:rPr lang="de-DE"/>
              <a:t>#</a:t>
            </a:r>
          </a:p>
        </p:txBody>
      </p:sp>
      <p:pic>
        <p:nvPicPr>
          <p:cNvPr id="4" name="Picture 3">
            <a:extLst>
              <a:ext uri="{FF2B5EF4-FFF2-40B4-BE49-F238E27FC236}">
                <a16:creationId xmlns:a16="http://schemas.microsoft.com/office/drawing/2014/main" id="{D413728B-6BF9-435A-A7CA-2D8A9B5EAD1C}"/>
              </a:ext>
            </a:extLst>
          </p:cNvPr>
          <p:cNvPicPr>
            <a:picLocks noChangeAspect="1"/>
          </p:cNvPicPr>
          <p:nvPr/>
        </p:nvPicPr>
        <p:blipFill>
          <a:blip r:embed="rId2"/>
          <a:stretch>
            <a:fillRect/>
          </a:stretch>
        </p:blipFill>
        <p:spPr>
          <a:xfrm>
            <a:off x="379372" y="2867625"/>
            <a:ext cx="1785866" cy="1798074"/>
          </a:xfrm>
          <a:prstGeom prst="rect">
            <a:avLst/>
          </a:prstGeom>
        </p:spPr>
      </p:pic>
      <p:pic>
        <p:nvPicPr>
          <p:cNvPr id="5" name="Picture 4">
            <a:extLst>
              <a:ext uri="{FF2B5EF4-FFF2-40B4-BE49-F238E27FC236}">
                <a16:creationId xmlns:a16="http://schemas.microsoft.com/office/drawing/2014/main" id="{21CF0369-DEDE-4CBE-AB10-CB944FEEC098}"/>
              </a:ext>
            </a:extLst>
          </p:cNvPr>
          <p:cNvPicPr>
            <a:picLocks noChangeAspect="1"/>
          </p:cNvPicPr>
          <p:nvPr/>
        </p:nvPicPr>
        <p:blipFill>
          <a:blip r:embed="rId3"/>
          <a:stretch>
            <a:fillRect/>
          </a:stretch>
        </p:blipFill>
        <p:spPr>
          <a:xfrm>
            <a:off x="379372" y="4665699"/>
            <a:ext cx="1767417" cy="1325563"/>
          </a:xfrm>
          <a:prstGeom prst="rect">
            <a:avLst/>
          </a:prstGeom>
        </p:spPr>
      </p:pic>
      <p:pic>
        <p:nvPicPr>
          <p:cNvPr id="6" name="Picture 5">
            <a:extLst>
              <a:ext uri="{FF2B5EF4-FFF2-40B4-BE49-F238E27FC236}">
                <a16:creationId xmlns:a16="http://schemas.microsoft.com/office/drawing/2014/main" id="{8B3D37D2-4E29-4C5A-B244-D6458A5B5411}"/>
              </a:ext>
            </a:extLst>
          </p:cNvPr>
          <p:cNvPicPr>
            <a:picLocks noChangeAspect="1"/>
          </p:cNvPicPr>
          <p:nvPr/>
        </p:nvPicPr>
        <p:blipFill>
          <a:blip r:embed="rId4"/>
          <a:stretch>
            <a:fillRect/>
          </a:stretch>
        </p:blipFill>
        <p:spPr>
          <a:xfrm>
            <a:off x="379372" y="1345461"/>
            <a:ext cx="2284814" cy="1522907"/>
          </a:xfrm>
          <a:prstGeom prst="rect">
            <a:avLst/>
          </a:prstGeom>
        </p:spPr>
      </p:pic>
      <p:sp>
        <p:nvSpPr>
          <p:cNvPr id="7" name="Title 1">
            <a:extLst>
              <a:ext uri="{FF2B5EF4-FFF2-40B4-BE49-F238E27FC236}">
                <a16:creationId xmlns:a16="http://schemas.microsoft.com/office/drawing/2014/main" id="{BA995500-DAA6-4971-B97D-E189A59E1BE3}"/>
              </a:ext>
            </a:extLst>
          </p:cNvPr>
          <p:cNvSpPr txBox="1">
            <a:spLocks/>
          </p:cNvSpPr>
          <p:nvPr/>
        </p:nvSpPr>
        <p:spPr>
          <a:xfrm>
            <a:off x="2871989" y="1345462"/>
            <a:ext cx="5643362" cy="128233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2800" dirty="0"/>
              <a:t>Benedict Nartey</a:t>
            </a:r>
          </a:p>
          <a:p>
            <a:r>
              <a:rPr lang="en-GB" sz="2000" dirty="0"/>
              <a:t>Data Scientist</a:t>
            </a:r>
            <a:endParaRPr lang="en-US" sz="2000" dirty="0"/>
          </a:p>
        </p:txBody>
      </p:sp>
      <p:sp>
        <p:nvSpPr>
          <p:cNvPr id="9" name="Title 1">
            <a:extLst>
              <a:ext uri="{FF2B5EF4-FFF2-40B4-BE49-F238E27FC236}">
                <a16:creationId xmlns:a16="http://schemas.microsoft.com/office/drawing/2014/main" id="{0E7B58DF-347E-48A9-9DC1-1EBE67D37069}"/>
              </a:ext>
            </a:extLst>
          </p:cNvPr>
          <p:cNvSpPr txBox="1">
            <a:spLocks/>
          </p:cNvSpPr>
          <p:nvPr/>
        </p:nvSpPr>
        <p:spPr>
          <a:xfrm>
            <a:off x="2871989" y="3407717"/>
            <a:ext cx="5643362" cy="100048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2800" dirty="0" err="1"/>
              <a:t>Maame</a:t>
            </a:r>
            <a:r>
              <a:rPr lang="en-GB" sz="2800" dirty="0"/>
              <a:t> Oduro Yeboah</a:t>
            </a:r>
          </a:p>
          <a:p>
            <a:r>
              <a:rPr lang="en-GB" sz="2400" dirty="0"/>
              <a:t>Data Scientist</a:t>
            </a:r>
            <a:endParaRPr lang="en-US" sz="2400" dirty="0"/>
          </a:p>
          <a:p>
            <a:endParaRPr lang="en-GB" sz="2400" dirty="0"/>
          </a:p>
          <a:p>
            <a:endParaRPr lang="en-US" sz="2800" dirty="0"/>
          </a:p>
        </p:txBody>
      </p:sp>
      <p:sp>
        <p:nvSpPr>
          <p:cNvPr id="11" name="Title 1">
            <a:extLst>
              <a:ext uri="{FF2B5EF4-FFF2-40B4-BE49-F238E27FC236}">
                <a16:creationId xmlns:a16="http://schemas.microsoft.com/office/drawing/2014/main" id="{B1592B20-0F24-4A8E-84DC-5342FA67FB0F}"/>
              </a:ext>
            </a:extLst>
          </p:cNvPr>
          <p:cNvSpPr txBox="1">
            <a:spLocks/>
          </p:cNvSpPr>
          <p:nvPr/>
        </p:nvSpPr>
        <p:spPr>
          <a:xfrm>
            <a:off x="2871988" y="4871369"/>
            <a:ext cx="5643362" cy="128233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2800" dirty="0"/>
              <a:t>Ibrahim Adam</a:t>
            </a:r>
          </a:p>
          <a:p>
            <a:r>
              <a:rPr lang="en-GB" sz="2400" dirty="0"/>
              <a:t>Data Scientist</a:t>
            </a:r>
            <a:endParaRPr lang="en-US" sz="2400" dirty="0"/>
          </a:p>
          <a:p>
            <a:endParaRPr lang="en-US" sz="2400" dirty="0"/>
          </a:p>
        </p:txBody>
      </p:sp>
    </p:spTree>
    <p:extLst>
      <p:ext uri="{BB962C8B-B14F-4D97-AF65-F5344CB8AC3E}">
        <p14:creationId xmlns:p14="http://schemas.microsoft.com/office/powerpoint/2010/main" val="2291120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
          <p:cNvSpPr txBox="1">
            <a:spLocks noGrp="1"/>
          </p:cNvSpPr>
          <p:nvPr>
            <p:ph type="sldNum" idx="12"/>
          </p:nvPr>
        </p:nvSpPr>
        <p:spPr>
          <a:prstGeom prst="rect">
            <a:avLst/>
          </a:prstGeom>
          <a:noFill/>
          <a:ln>
            <a:noFill/>
          </a:ln>
        </p:spPr>
        <p:txBody>
          <a:bodyPr spcFirstLastPara="1" wrap="square" lIns="91425" tIns="45700" rIns="45700" bIns="45700" anchor="ctr" anchorCtr="0">
            <a:noAutofit/>
          </a:bodyPr>
          <a:lstStyle/>
          <a:p>
            <a:pPr marL="0" lvl="0" indent="0" algn="r" rtl="0">
              <a:spcBef>
                <a:spcPts val="0"/>
              </a:spcBef>
              <a:spcAft>
                <a:spcPts val="0"/>
              </a:spcAft>
              <a:buNone/>
            </a:pPr>
            <a:r>
              <a:rPr lang="de-DE"/>
              <a:t>#</a:t>
            </a:r>
            <a:endParaRPr/>
          </a:p>
        </p:txBody>
      </p:sp>
      <p:sp>
        <p:nvSpPr>
          <p:cNvPr id="351" name="Google Shape;351;p3"/>
          <p:cNvSpPr/>
          <p:nvPr/>
        </p:nvSpPr>
        <p:spPr>
          <a:xfrm>
            <a:off x="594702" y="1091725"/>
            <a:ext cx="8138956" cy="49288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de-DE" sz="3600" b="1" dirty="0">
                <a:solidFill>
                  <a:srgbClr val="44546A"/>
                </a:solidFill>
                <a:latin typeface="+mj-lt"/>
                <a:ea typeface="Arial"/>
                <a:cs typeface="Arial"/>
                <a:sym typeface="Arial"/>
              </a:rPr>
              <a:t>Data Findings</a:t>
            </a:r>
            <a:endParaRPr sz="2800" dirty="0">
              <a:solidFill>
                <a:schemeClr val="lt1"/>
              </a:solidFill>
              <a:latin typeface="+mj-lt"/>
              <a:ea typeface="Calibri"/>
              <a:cs typeface="Calibri"/>
              <a:sym typeface="Calibri"/>
            </a:endParaRPr>
          </a:p>
        </p:txBody>
      </p:sp>
      <p:sp>
        <p:nvSpPr>
          <p:cNvPr id="352" name="Google Shape;352;p3"/>
          <p:cNvSpPr/>
          <p:nvPr/>
        </p:nvSpPr>
        <p:spPr>
          <a:xfrm>
            <a:off x="-1686560" y="1"/>
            <a:ext cx="1686560" cy="762000"/>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algn="ctr"/>
            <a:r>
              <a:rPr lang="de-DE" sz="1400" dirty="0">
                <a:solidFill>
                  <a:schemeClr val="lt1"/>
                </a:solidFill>
                <a:latin typeface="Calibri"/>
                <a:cs typeface="Calibri"/>
                <a:sym typeface="Calibri"/>
              </a:rPr>
              <a:t>DS TORQUE</a:t>
            </a:r>
            <a:endParaRPr lang="de-DE" dirty="0"/>
          </a:p>
          <a:p>
            <a:pPr marL="0" marR="0" lvl="0" indent="0" algn="ctr" rtl="0">
              <a:spcBef>
                <a:spcPts val="0"/>
              </a:spcBef>
              <a:spcAft>
                <a:spcPts val="0"/>
              </a:spcAft>
              <a:buNone/>
            </a:pPr>
            <a:endParaRPr dirty="0"/>
          </a:p>
        </p:txBody>
      </p:sp>
      <p:pic>
        <p:nvPicPr>
          <p:cNvPr id="2" name="COVID-19 and world trade_2">
            <a:hlinkClick r:id="" action="ppaction://media"/>
            <a:extLst>
              <a:ext uri="{FF2B5EF4-FFF2-40B4-BE49-F238E27FC236}">
                <a16:creationId xmlns:a16="http://schemas.microsoft.com/office/drawing/2014/main" id="{DD9A810B-42D8-4156-8FED-43D9AB3F55BF}"/>
              </a:ext>
            </a:extLst>
          </p:cNvPr>
          <p:cNvPicPr>
            <a:picLocks noChangeAspect="1"/>
          </p:cNvPicPr>
          <p:nvPr>
            <a:videoFile r:link="rId1"/>
            <p:extLst>
              <p:ext uri="{DAA4B4D4-6D71-4841-9C94-3DE7FCFB9230}">
                <p14:media xmlns:p14="http://schemas.microsoft.com/office/powerpoint/2010/main" r:embed="rId2">
                  <p14:trim end="175681.9999"/>
                </p14:media>
              </p:ext>
            </p:extLst>
          </p:nvPr>
        </p:nvPicPr>
        <p:blipFill>
          <a:blip r:embed="rId5"/>
          <a:stretch>
            <a:fillRect/>
          </a:stretch>
        </p:blipFill>
        <p:spPr>
          <a:xfrm>
            <a:off x="504825" y="1170296"/>
            <a:ext cx="8134350" cy="4572000"/>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147E9-BB5E-4DF6-A6EB-81FC71D9D239}"/>
              </a:ext>
            </a:extLst>
          </p:cNvPr>
          <p:cNvSpPr>
            <a:spLocks noGrp="1"/>
          </p:cNvSpPr>
          <p:nvPr>
            <p:ph type="title"/>
          </p:nvPr>
        </p:nvSpPr>
        <p:spPr/>
        <p:txBody>
          <a:bodyPr/>
          <a:lstStyle/>
          <a:p>
            <a:r>
              <a:rPr lang="en-US" dirty="0"/>
              <a:t>COVID-19 RECORDS IN GHANA</a:t>
            </a:r>
          </a:p>
        </p:txBody>
      </p:sp>
      <p:sp>
        <p:nvSpPr>
          <p:cNvPr id="3" name="Slide Number Placeholder 2">
            <a:extLst>
              <a:ext uri="{FF2B5EF4-FFF2-40B4-BE49-F238E27FC236}">
                <a16:creationId xmlns:a16="http://schemas.microsoft.com/office/drawing/2014/main" id="{AFA8677D-8FED-4363-AD9C-D509F185BF6E}"/>
              </a:ext>
            </a:extLst>
          </p:cNvPr>
          <p:cNvSpPr>
            <a:spLocks noGrp="1"/>
          </p:cNvSpPr>
          <p:nvPr>
            <p:ph type="sldNum" idx="12"/>
          </p:nvPr>
        </p:nvSpPr>
        <p:spPr/>
        <p:txBody>
          <a:bodyPr/>
          <a:lstStyle/>
          <a:p>
            <a:pPr marL="0" lvl="0" indent="0" algn="r" rtl="0">
              <a:spcBef>
                <a:spcPts val="0"/>
              </a:spcBef>
              <a:spcAft>
                <a:spcPts val="0"/>
              </a:spcAft>
              <a:buNone/>
            </a:pPr>
            <a:r>
              <a:rPr lang="de-DE"/>
              <a:t>#</a:t>
            </a:r>
          </a:p>
        </p:txBody>
      </p:sp>
      <p:pic>
        <p:nvPicPr>
          <p:cNvPr id="5" name="Picture 4">
            <a:extLst>
              <a:ext uri="{FF2B5EF4-FFF2-40B4-BE49-F238E27FC236}">
                <a16:creationId xmlns:a16="http://schemas.microsoft.com/office/drawing/2014/main" id="{B1CFEDC3-8668-4849-98DF-DFC0DBAFD333}"/>
              </a:ext>
            </a:extLst>
          </p:cNvPr>
          <p:cNvPicPr>
            <a:picLocks noChangeAspect="1"/>
          </p:cNvPicPr>
          <p:nvPr/>
        </p:nvPicPr>
        <p:blipFill>
          <a:blip r:embed="rId2"/>
          <a:stretch>
            <a:fillRect/>
          </a:stretch>
        </p:blipFill>
        <p:spPr>
          <a:xfrm>
            <a:off x="628649" y="1869743"/>
            <a:ext cx="7886699" cy="3753135"/>
          </a:xfrm>
          <a:prstGeom prst="rect">
            <a:avLst/>
          </a:prstGeom>
        </p:spPr>
      </p:pic>
      <p:sp>
        <p:nvSpPr>
          <p:cNvPr id="7" name="Google Shape;344;p2">
            <a:extLst>
              <a:ext uri="{FF2B5EF4-FFF2-40B4-BE49-F238E27FC236}">
                <a16:creationId xmlns:a16="http://schemas.microsoft.com/office/drawing/2014/main" id="{742EE783-7596-47B8-AC15-D874582FBBEA}"/>
              </a:ext>
            </a:extLst>
          </p:cNvPr>
          <p:cNvSpPr/>
          <p:nvPr/>
        </p:nvSpPr>
        <p:spPr>
          <a:xfrm>
            <a:off x="-1686560" y="1"/>
            <a:ext cx="1686560" cy="762000"/>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400" dirty="0">
                <a:solidFill>
                  <a:schemeClr val="lt1"/>
                </a:solidFill>
                <a:latin typeface="Calibri"/>
                <a:cs typeface="Calibri"/>
                <a:sym typeface="Calibri"/>
              </a:rPr>
              <a:t>DS TORQUE</a:t>
            </a:r>
            <a:endParaRPr lang="de-DE" dirty="0"/>
          </a:p>
        </p:txBody>
      </p:sp>
    </p:spTree>
    <p:extLst>
      <p:ext uri="{BB962C8B-B14F-4D97-AF65-F5344CB8AC3E}">
        <p14:creationId xmlns:p14="http://schemas.microsoft.com/office/powerpoint/2010/main" val="3490508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334C66-85EB-42F9-8910-B7730F7CA2D0}"/>
              </a:ext>
            </a:extLst>
          </p:cNvPr>
          <p:cNvSpPr>
            <a:spLocks noGrp="1"/>
          </p:cNvSpPr>
          <p:nvPr>
            <p:ph type="sldNum" idx="12"/>
          </p:nvPr>
        </p:nvSpPr>
        <p:spPr/>
        <p:txBody>
          <a:bodyPr/>
          <a:lstStyle/>
          <a:p>
            <a:pPr marL="0" lvl="0" indent="0" algn="r" rtl="0">
              <a:spcBef>
                <a:spcPts val="0"/>
              </a:spcBef>
              <a:spcAft>
                <a:spcPts val="0"/>
              </a:spcAft>
              <a:buNone/>
            </a:pPr>
            <a:r>
              <a:rPr lang="de-DE"/>
              <a:t>#</a:t>
            </a:r>
          </a:p>
        </p:txBody>
      </p:sp>
      <p:pic>
        <p:nvPicPr>
          <p:cNvPr id="5" name="Picture 4">
            <a:extLst>
              <a:ext uri="{FF2B5EF4-FFF2-40B4-BE49-F238E27FC236}">
                <a16:creationId xmlns:a16="http://schemas.microsoft.com/office/drawing/2014/main" id="{7639AE66-670F-46AB-843B-8682AA92B483}"/>
              </a:ext>
            </a:extLst>
          </p:cNvPr>
          <p:cNvPicPr>
            <a:picLocks noChangeAspect="1"/>
          </p:cNvPicPr>
          <p:nvPr/>
        </p:nvPicPr>
        <p:blipFill rotWithShape="1">
          <a:blip r:embed="rId2"/>
          <a:srcRect r="2824"/>
          <a:stretch/>
        </p:blipFill>
        <p:spPr>
          <a:xfrm>
            <a:off x="1050877" y="0"/>
            <a:ext cx="7042245" cy="6207174"/>
          </a:xfrm>
          <a:prstGeom prst="rect">
            <a:avLst/>
          </a:prstGeom>
        </p:spPr>
      </p:pic>
      <p:sp>
        <p:nvSpPr>
          <p:cNvPr id="7" name="Google Shape;344;p2">
            <a:extLst>
              <a:ext uri="{FF2B5EF4-FFF2-40B4-BE49-F238E27FC236}">
                <a16:creationId xmlns:a16="http://schemas.microsoft.com/office/drawing/2014/main" id="{F3AA2BC6-DA8F-46F8-90A4-BF385345EAD8}"/>
              </a:ext>
            </a:extLst>
          </p:cNvPr>
          <p:cNvSpPr/>
          <p:nvPr/>
        </p:nvSpPr>
        <p:spPr>
          <a:xfrm>
            <a:off x="-1686560" y="1"/>
            <a:ext cx="1686560" cy="762000"/>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400" dirty="0">
                <a:solidFill>
                  <a:schemeClr val="lt1"/>
                </a:solidFill>
                <a:latin typeface="Calibri"/>
                <a:cs typeface="Calibri"/>
                <a:sym typeface="Calibri"/>
              </a:rPr>
              <a:t>DS TORQUE</a:t>
            </a:r>
            <a:endParaRPr lang="de-DE" dirty="0"/>
          </a:p>
        </p:txBody>
      </p:sp>
    </p:spTree>
    <p:extLst>
      <p:ext uri="{BB962C8B-B14F-4D97-AF65-F5344CB8AC3E}">
        <p14:creationId xmlns:p14="http://schemas.microsoft.com/office/powerpoint/2010/main" val="1198299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A1EC-12E4-4CE0-8295-2255C1F69D2A}"/>
              </a:ext>
            </a:extLst>
          </p:cNvPr>
          <p:cNvSpPr>
            <a:spLocks noGrp="1"/>
          </p:cNvSpPr>
          <p:nvPr>
            <p:ph type="title"/>
          </p:nvPr>
        </p:nvSpPr>
        <p:spPr/>
        <p:txBody>
          <a:bodyPr/>
          <a:lstStyle/>
          <a:p>
            <a:r>
              <a:rPr lang="en-US" dirty="0"/>
              <a:t>COVID-19 RECORD IN NZ</a:t>
            </a:r>
          </a:p>
        </p:txBody>
      </p:sp>
      <p:sp>
        <p:nvSpPr>
          <p:cNvPr id="3" name="Slide Number Placeholder 2">
            <a:extLst>
              <a:ext uri="{FF2B5EF4-FFF2-40B4-BE49-F238E27FC236}">
                <a16:creationId xmlns:a16="http://schemas.microsoft.com/office/drawing/2014/main" id="{D94A9443-98E3-4F09-9216-364A776CBF23}"/>
              </a:ext>
            </a:extLst>
          </p:cNvPr>
          <p:cNvSpPr>
            <a:spLocks noGrp="1"/>
          </p:cNvSpPr>
          <p:nvPr>
            <p:ph type="sldNum" idx="12"/>
          </p:nvPr>
        </p:nvSpPr>
        <p:spPr/>
        <p:txBody>
          <a:bodyPr/>
          <a:lstStyle/>
          <a:p>
            <a:pPr marL="0" lvl="0" indent="0" algn="r" rtl="0">
              <a:spcBef>
                <a:spcPts val="0"/>
              </a:spcBef>
              <a:spcAft>
                <a:spcPts val="0"/>
              </a:spcAft>
              <a:buNone/>
            </a:pPr>
            <a:r>
              <a:rPr lang="de-DE"/>
              <a:t>#</a:t>
            </a:r>
          </a:p>
        </p:txBody>
      </p:sp>
      <p:pic>
        <p:nvPicPr>
          <p:cNvPr id="5" name="Picture 4">
            <a:extLst>
              <a:ext uri="{FF2B5EF4-FFF2-40B4-BE49-F238E27FC236}">
                <a16:creationId xmlns:a16="http://schemas.microsoft.com/office/drawing/2014/main" id="{3DBEF424-4F58-4BBB-A5EE-0B437AFD5B00}"/>
              </a:ext>
            </a:extLst>
          </p:cNvPr>
          <p:cNvPicPr>
            <a:picLocks noChangeAspect="1"/>
          </p:cNvPicPr>
          <p:nvPr/>
        </p:nvPicPr>
        <p:blipFill rotWithShape="1">
          <a:blip r:embed="rId2"/>
          <a:srcRect l="62568" t="29334" r="2951" b="34879"/>
          <a:stretch/>
        </p:blipFill>
        <p:spPr>
          <a:xfrm>
            <a:off x="628650" y="1473958"/>
            <a:ext cx="7349160" cy="4367283"/>
          </a:xfrm>
          <a:prstGeom prst="rect">
            <a:avLst/>
          </a:prstGeom>
        </p:spPr>
      </p:pic>
      <p:sp>
        <p:nvSpPr>
          <p:cNvPr id="7" name="Google Shape;344;p2">
            <a:extLst>
              <a:ext uri="{FF2B5EF4-FFF2-40B4-BE49-F238E27FC236}">
                <a16:creationId xmlns:a16="http://schemas.microsoft.com/office/drawing/2014/main" id="{4A5C2401-78C2-4D92-A956-BA44C28C0324}"/>
              </a:ext>
            </a:extLst>
          </p:cNvPr>
          <p:cNvSpPr/>
          <p:nvPr/>
        </p:nvSpPr>
        <p:spPr>
          <a:xfrm>
            <a:off x="-1686560" y="1"/>
            <a:ext cx="1686560" cy="762000"/>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400" dirty="0">
                <a:solidFill>
                  <a:schemeClr val="lt1"/>
                </a:solidFill>
                <a:latin typeface="Calibri"/>
                <a:cs typeface="Calibri"/>
                <a:sym typeface="Calibri"/>
              </a:rPr>
              <a:t>DS TORQUE</a:t>
            </a:r>
            <a:endParaRPr lang="de-DE" dirty="0"/>
          </a:p>
        </p:txBody>
      </p:sp>
    </p:spTree>
    <p:extLst>
      <p:ext uri="{BB962C8B-B14F-4D97-AF65-F5344CB8AC3E}">
        <p14:creationId xmlns:p14="http://schemas.microsoft.com/office/powerpoint/2010/main" val="2714411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
          <p:cNvSpPr/>
          <p:nvPr/>
        </p:nvSpPr>
        <p:spPr>
          <a:xfrm>
            <a:off x="594702" y="1091725"/>
            <a:ext cx="8138956" cy="49288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dirty="0">
              <a:solidFill>
                <a:schemeClr val="lt1"/>
              </a:solidFill>
              <a:latin typeface="+mj-lt"/>
              <a:ea typeface="Calibri"/>
              <a:cs typeface="Calibri"/>
              <a:sym typeface="Calibri"/>
            </a:endParaRPr>
          </a:p>
        </p:txBody>
      </p:sp>
      <p:sp>
        <p:nvSpPr>
          <p:cNvPr id="339" name="Google Shape;339;p2"/>
          <p:cNvSpPr txBox="1"/>
          <p:nvPr/>
        </p:nvSpPr>
        <p:spPr>
          <a:xfrm>
            <a:off x="0" y="1613369"/>
            <a:ext cx="8098971" cy="598179"/>
          </a:xfrm>
          <a:prstGeom prst="rect">
            <a:avLst/>
          </a:prstGeom>
          <a:solidFill>
            <a:schemeClr val="dk2"/>
          </a:solidFill>
          <a:ln>
            <a:noFill/>
          </a:ln>
        </p:spPr>
        <p:txBody>
          <a:bodyPr spcFirstLastPara="1" wrap="square" lIns="684000" tIns="45700" rIns="252000" bIns="45700" anchor="ctr" anchorCtr="0">
            <a:noAutofit/>
          </a:bodyPr>
          <a:lstStyle/>
          <a:p>
            <a:pPr marL="0" marR="0" lvl="0" indent="0" algn="l" rtl="0">
              <a:lnSpc>
                <a:spcPct val="100000"/>
              </a:lnSpc>
              <a:spcBef>
                <a:spcPts val="0"/>
              </a:spcBef>
              <a:spcAft>
                <a:spcPts val="0"/>
              </a:spcAft>
              <a:buClr>
                <a:schemeClr val="lt1"/>
              </a:buClr>
              <a:buSzPts val="3200"/>
              <a:buFont typeface="Arial"/>
              <a:buNone/>
            </a:pPr>
            <a:r>
              <a:rPr lang="en-US" sz="3200" b="1" dirty="0">
                <a:solidFill>
                  <a:schemeClr val="lt1"/>
                </a:solidFill>
                <a:latin typeface="+mj-lt"/>
                <a:ea typeface="Arial"/>
                <a:cs typeface="Arial"/>
                <a:sym typeface="Arial"/>
              </a:rPr>
              <a:t>The outbreak of COVID-19</a:t>
            </a:r>
            <a:endParaRPr sz="3200" b="1" dirty="0">
              <a:solidFill>
                <a:schemeClr val="lt1"/>
              </a:solidFill>
              <a:latin typeface="+mj-lt"/>
              <a:ea typeface="Arial"/>
              <a:cs typeface="Arial"/>
              <a:sym typeface="Arial"/>
            </a:endParaRPr>
          </a:p>
        </p:txBody>
      </p:sp>
      <p:sp>
        <p:nvSpPr>
          <p:cNvPr id="340" name="Google Shape;340;p2"/>
          <p:cNvSpPr txBox="1"/>
          <p:nvPr/>
        </p:nvSpPr>
        <p:spPr>
          <a:xfrm>
            <a:off x="-1" y="2539847"/>
            <a:ext cx="8098971" cy="908182"/>
          </a:xfrm>
          <a:prstGeom prst="rect">
            <a:avLst/>
          </a:prstGeom>
          <a:solidFill>
            <a:schemeClr val="dk2"/>
          </a:solidFill>
          <a:ln>
            <a:noFill/>
          </a:ln>
        </p:spPr>
        <p:txBody>
          <a:bodyPr spcFirstLastPara="1" wrap="square" lIns="684000" tIns="45700" rIns="252000" bIns="45700" anchor="ctr" anchorCtr="0">
            <a:noAutofit/>
          </a:bodyPr>
          <a:lstStyle/>
          <a:p>
            <a:pPr marL="0" marR="0" lvl="0" indent="0" algn="l" rtl="0">
              <a:lnSpc>
                <a:spcPct val="100000"/>
              </a:lnSpc>
              <a:spcBef>
                <a:spcPts val="0"/>
              </a:spcBef>
              <a:spcAft>
                <a:spcPts val="0"/>
              </a:spcAft>
              <a:buClr>
                <a:schemeClr val="lt1"/>
              </a:buClr>
              <a:buSzPts val="3200"/>
              <a:buFont typeface="Arial"/>
              <a:buNone/>
            </a:pPr>
            <a:r>
              <a:rPr lang="de-DE" sz="3200" b="1" dirty="0">
                <a:solidFill>
                  <a:schemeClr val="lt1"/>
                </a:solidFill>
                <a:latin typeface="+mj-lt"/>
              </a:rPr>
              <a:t>Closure of borders and flights</a:t>
            </a:r>
            <a:endParaRPr sz="3200" b="1" dirty="0">
              <a:solidFill>
                <a:schemeClr val="lt1"/>
              </a:solidFill>
              <a:latin typeface="+mj-lt"/>
              <a:ea typeface="Arial"/>
              <a:cs typeface="Arial"/>
              <a:sym typeface="Arial"/>
            </a:endParaRPr>
          </a:p>
        </p:txBody>
      </p:sp>
      <p:sp>
        <p:nvSpPr>
          <p:cNvPr id="342" name="Google Shape;342;p2"/>
          <p:cNvSpPr txBox="1"/>
          <p:nvPr/>
        </p:nvSpPr>
        <p:spPr>
          <a:xfrm>
            <a:off x="0" y="3889612"/>
            <a:ext cx="8098971" cy="1198533"/>
          </a:xfrm>
          <a:prstGeom prst="rect">
            <a:avLst/>
          </a:prstGeom>
          <a:solidFill>
            <a:schemeClr val="dk2"/>
          </a:solidFill>
          <a:ln>
            <a:noFill/>
          </a:ln>
        </p:spPr>
        <p:txBody>
          <a:bodyPr spcFirstLastPara="1" wrap="square" lIns="684000" tIns="45700" rIns="252000" bIns="45700" anchor="ctr" anchorCtr="0">
            <a:noAutofit/>
          </a:bodyPr>
          <a:lstStyle/>
          <a:p>
            <a:pPr marL="0" marR="0" lvl="0" indent="0" algn="l" rtl="0">
              <a:lnSpc>
                <a:spcPct val="100000"/>
              </a:lnSpc>
              <a:spcBef>
                <a:spcPts val="0"/>
              </a:spcBef>
              <a:spcAft>
                <a:spcPts val="0"/>
              </a:spcAft>
              <a:buClr>
                <a:schemeClr val="lt1"/>
              </a:buClr>
              <a:buSzPts val="3200"/>
              <a:buFont typeface="Arial"/>
              <a:buNone/>
            </a:pPr>
            <a:r>
              <a:rPr lang="de-DE" sz="3200" b="1" dirty="0">
                <a:solidFill>
                  <a:schemeClr val="lt1"/>
                </a:solidFill>
                <a:latin typeface="+mj-lt"/>
              </a:rPr>
              <a:t>Social distancing and subsequent lockdown</a:t>
            </a:r>
            <a:endParaRPr sz="3200" b="1" dirty="0">
              <a:solidFill>
                <a:schemeClr val="lt1"/>
              </a:solidFill>
              <a:latin typeface="+mj-lt"/>
              <a:ea typeface="Arial"/>
              <a:cs typeface="Arial"/>
              <a:sym typeface="Arial"/>
            </a:endParaRPr>
          </a:p>
        </p:txBody>
      </p:sp>
      <p:sp>
        <p:nvSpPr>
          <p:cNvPr id="343" name="Google Shape;343;p2"/>
          <p:cNvSpPr txBox="1"/>
          <p:nvPr/>
        </p:nvSpPr>
        <p:spPr>
          <a:xfrm>
            <a:off x="12032" y="5231148"/>
            <a:ext cx="8098971" cy="760525"/>
          </a:xfrm>
          <a:prstGeom prst="rect">
            <a:avLst/>
          </a:prstGeom>
          <a:solidFill>
            <a:schemeClr val="dk2"/>
          </a:solidFill>
          <a:ln>
            <a:noFill/>
          </a:ln>
        </p:spPr>
        <p:txBody>
          <a:bodyPr spcFirstLastPara="1" wrap="square" lIns="684000" tIns="45700" rIns="252000" bIns="45700" anchor="ctr" anchorCtr="0">
            <a:noAutofit/>
          </a:bodyPr>
          <a:lstStyle/>
          <a:p>
            <a:pPr marL="0" marR="0" lvl="0" indent="0" algn="l" rtl="0">
              <a:lnSpc>
                <a:spcPct val="100000"/>
              </a:lnSpc>
              <a:spcBef>
                <a:spcPts val="0"/>
              </a:spcBef>
              <a:spcAft>
                <a:spcPts val="0"/>
              </a:spcAft>
              <a:buClr>
                <a:schemeClr val="lt1"/>
              </a:buClr>
              <a:buSzPts val="3200"/>
              <a:buFont typeface="Arial"/>
              <a:buNone/>
            </a:pPr>
            <a:r>
              <a:rPr lang="de-DE" sz="3200" b="1" dirty="0">
                <a:solidFill>
                  <a:schemeClr val="lt1"/>
                </a:solidFill>
                <a:latin typeface="+mj-lt"/>
                <a:ea typeface="Arial"/>
                <a:cs typeface="Arial"/>
                <a:sym typeface="Arial"/>
              </a:rPr>
              <a:t>Impact on Trade between countries</a:t>
            </a:r>
            <a:endParaRPr sz="3200" b="1" dirty="0">
              <a:solidFill>
                <a:schemeClr val="lt1"/>
              </a:solidFill>
              <a:latin typeface="+mj-lt"/>
              <a:ea typeface="Arial"/>
              <a:cs typeface="Arial"/>
              <a:sym typeface="Arial"/>
            </a:endParaRPr>
          </a:p>
        </p:txBody>
      </p:sp>
      <p:sp>
        <p:nvSpPr>
          <p:cNvPr id="344" name="Google Shape;344;p2"/>
          <p:cNvSpPr/>
          <p:nvPr/>
        </p:nvSpPr>
        <p:spPr>
          <a:xfrm>
            <a:off x="-1686560" y="1"/>
            <a:ext cx="1686560" cy="762000"/>
          </a:xfrm>
          <a:prstGeom prst="rect">
            <a:avLst/>
          </a:prstGeom>
          <a:solidFill>
            <a:schemeClr val="dk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400" dirty="0">
                <a:solidFill>
                  <a:schemeClr val="lt1"/>
                </a:solidFill>
                <a:latin typeface="Calibri"/>
                <a:cs typeface="Calibri"/>
                <a:sym typeface="Calibri"/>
              </a:rPr>
              <a:t>DS TORQUE</a:t>
            </a:r>
            <a:endParaRPr lang="de-DE" dirty="0"/>
          </a:p>
        </p:txBody>
      </p:sp>
      <p:sp>
        <p:nvSpPr>
          <p:cNvPr id="5" name="Google Shape;351;p3">
            <a:extLst>
              <a:ext uri="{FF2B5EF4-FFF2-40B4-BE49-F238E27FC236}">
                <a16:creationId xmlns:a16="http://schemas.microsoft.com/office/drawing/2014/main" id="{41BE4F72-B2A3-4147-8E1D-F4B497279DBE}"/>
              </a:ext>
            </a:extLst>
          </p:cNvPr>
          <p:cNvSpPr/>
          <p:nvPr/>
        </p:nvSpPr>
        <p:spPr>
          <a:xfrm>
            <a:off x="183684" y="808363"/>
            <a:ext cx="8138956" cy="49288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de-DE" sz="3600" b="1" dirty="0">
                <a:solidFill>
                  <a:srgbClr val="44546A"/>
                </a:solidFill>
                <a:latin typeface="+mj-lt"/>
                <a:ea typeface="Arial"/>
                <a:cs typeface="Arial"/>
                <a:sym typeface="Arial"/>
              </a:rPr>
              <a:t>Problem Statement</a:t>
            </a:r>
            <a:endParaRPr sz="2800" dirty="0">
              <a:solidFill>
                <a:schemeClr val="lt1"/>
              </a:solidFill>
              <a:latin typeface="+mj-lt"/>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BF24A0-A601-4FF5-AC39-C23BA3AAAA09}"/>
              </a:ext>
            </a:extLst>
          </p:cNvPr>
          <p:cNvSpPr>
            <a:spLocks noGrp="1"/>
          </p:cNvSpPr>
          <p:nvPr>
            <p:ph type="sldNum" idx="12"/>
          </p:nvPr>
        </p:nvSpPr>
        <p:spPr/>
        <p:txBody>
          <a:bodyPr/>
          <a:lstStyle/>
          <a:p>
            <a:pPr marL="0" lvl="0" indent="0" algn="r" rtl="0">
              <a:spcBef>
                <a:spcPts val="0"/>
              </a:spcBef>
              <a:spcAft>
                <a:spcPts val="0"/>
              </a:spcAft>
              <a:buNone/>
            </a:pPr>
            <a:r>
              <a:rPr lang="de-DE"/>
              <a:t>#</a:t>
            </a:r>
          </a:p>
        </p:txBody>
      </p:sp>
      <p:sp>
        <p:nvSpPr>
          <p:cNvPr id="5" name="Google Shape;351;p3">
            <a:extLst>
              <a:ext uri="{FF2B5EF4-FFF2-40B4-BE49-F238E27FC236}">
                <a16:creationId xmlns:a16="http://schemas.microsoft.com/office/drawing/2014/main" id="{453555EB-D205-4CE8-9598-3B81C3537F30}"/>
              </a:ext>
            </a:extLst>
          </p:cNvPr>
          <p:cNvSpPr/>
          <p:nvPr/>
        </p:nvSpPr>
        <p:spPr>
          <a:xfrm>
            <a:off x="183684" y="309093"/>
            <a:ext cx="8138956" cy="99215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de-DE" sz="3600" b="1" dirty="0">
                <a:solidFill>
                  <a:srgbClr val="44546A"/>
                </a:solidFill>
                <a:latin typeface="+mj-lt"/>
                <a:ea typeface="Arial"/>
                <a:cs typeface="Arial"/>
                <a:sym typeface="Arial"/>
              </a:rPr>
              <a:t>Objectives</a:t>
            </a:r>
            <a:endParaRPr sz="2800" dirty="0">
              <a:solidFill>
                <a:schemeClr val="lt1"/>
              </a:solidFill>
              <a:latin typeface="+mj-lt"/>
              <a:ea typeface="Calibri"/>
              <a:cs typeface="Calibri"/>
              <a:sym typeface="Calibri"/>
            </a:endParaRPr>
          </a:p>
        </p:txBody>
      </p:sp>
      <p:sp>
        <p:nvSpPr>
          <p:cNvPr id="6" name="TextBox 5">
            <a:extLst>
              <a:ext uri="{FF2B5EF4-FFF2-40B4-BE49-F238E27FC236}">
                <a16:creationId xmlns:a16="http://schemas.microsoft.com/office/drawing/2014/main" id="{A6B42F7C-9A5B-4958-9398-E658FF27CF61}"/>
              </a:ext>
            </a:extLst>
          </p:cNvPr>
          <p:cNvSpPr txBox="1"/>
          <p:nvPr/>
        </p:nvSpPr>
        <p:spPr>
          <a:xfrm>
            <a:off x="811369" y="1622738"/>
            <a:ext cx="8332631" cy="3046988"/>
          </a:xfrm>
          <a:prstGeom prst="rect">
            <a:avLst/>
          </a:prstGeom>
          <a:noFill/>
        </p:spPr>
        <p:txBody>
          <a:bodyPr wrap="square" rtlCol="0">
            <a:spAutoFit/>
          </a:bodyPr>
          <a:lstStyle/>
          <a:p>
            <a:pPr marL="457200" indent="-457200">
              <a:buAutoNum type="arabicPeriod"/>
            </a:pPr>
            <a:r>
              <a:rPr lang="en-GB" sz="2400" dirty="0"/>
              <a:t>To examine the trend of trade before and during the pandemic period.</a:t>
            </a:r>
          </a:p>
          <a:p>
            <a:pPr marL="457200" indent="-457200">
              <a:buAutoNum type="arabicPeriod"/>
            </a:pPr>
            <a:r>
              <a:rPr lang="en-GB" sz="2400" dirty="0"/>
              <a:t>To establish the trade relationship between New Zealand and it’s trading partners</a:t>
            </a:r>
          </a:p>
          <a:p>
            <a:pPr marL="457200" indent="-457200">
              <a:buAutoNum type="arabicPeriod"/>
            </a:pPr>
            <a:r>
              <a:rPr lang="en-GB" sz="2400" dirty="0"/>
              <a:t>To know the commodities that were in demand during the covid-19 period</a:t>
            </a:r>
          </a:p>
          <a:p>
            <a:pPr marL="457200" indent="-457200">
              <a:buAutoNum type="arabicPeriod"/>
            </a:pPr>
            <a:r>
              <a:rPr lang="en-GB" sz="2400" dirty="0"/>
              <a:t>To examine implications for Ghana</a:t>
            </a:r>
          </a:p>
          <a:p>
            <a:pPr marL="457200" indent="-457200">
              <a:buAutoNum type="arabicPeriod"/>
            </a:pPr>
            <a:endParaRPr lang="en-US" sz="2400" dirty="0"/>
          </a:p>
        </p:txBody>
      </p:sp>
    </p:spTree>
    <p:extLst>
      <p:ext uri="{BB962C8B-B14F-4D97-AF65-F5344CB8AC3E}">
        <p14:creationId xmlns:p14="http://schemas.microsoft.com/office/powerpoint/2010/main" val="1385473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907152-506B-45D5-926B-1737761A8C56}"/>
              </a:ext>
            </a:extLst>
          </p:cNvPr>
          <p:cNvSpPr>
            <a:spLocks noGrp="1"/>
          </p:cNvSpPr>
          <p:nvPr>
            <p:ph type="sldNum" idx="12"/>
          </p:nvPr>
        </p:nvSpPr>
        <p:spPr/>
        <p:txBody>
          <a:bodyPr/>
          <a:lstStyle/>
          <a:p>
            <a:pPr marL="0" lvl="0" indent="0" algn="r" rtl="0">
              <a:spcBef>
                <a:spcPts val="0"/>
              </a:spcBef>
              <a:spcAft>
                <a:spcPts val="0"/>
              </a:spcAft>
              <a:buNone/>
            </a:pPr>
            <a:r>
              <a:rPr lang="de-DE"/>
              <a:t>#</a:t>
            </a:r>
          </a:p>
        </p:txBody>
      </p:sp>
      <p:sp>
        <p:nvSpPr>
          <p:cNvPr id="5" name="Google Shape;351;p3">
            <a:extLst>
              <a:ext uri="{FF2B5EF4-FFF2-40B4-BE49-F238E27FC236}">
                <a16:creationId xmlns:a16="http://schemas.microsoft.com/office/drawing/2014/main" id="{3BF0D7E7-08B1-4FBF-8FF5-EADDCE7056D9}"/>
              </a:ext>
            </a:extLst>
          </p:cNvPr>
          <p:cNvSpPr/>
          <p:nvPr/>
        </p:nvSpPr>
        <p:spPr>
          <a:xfrm>
            <a:off x="183684" y="808363"/>
            <a:ext cx="8138956" cy="49288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de-DE" sz="3600" b="1" dirty="0">
                <a:solidFill>
                  <a:srgbClr val="44546A"/>
                </a:solidFill>
                <a:latin typeface="+mj-lt"/>
                <a:ea typeface="Arial"/>
                <a:cs typeface="Arial"/>
                <a:sym typeface="Arial"/>
              </a:rPr>
              <a:t>Methodology</a:t>
            </a:r>
            <a:endParaRPr sz="2800" dirty="0">
              <a:solidFill>
                <a:schemeClr val="lt1"/>
              </a:solidFill>
              <a:latin typeface="+mj-lt"/>
              <a:ea typeface="Calibri"/>
              <a:cs typeface="Calibri"/>
              <a:sym typeface="Calibri"/>
            </a:endParaRPr>
          </a:p>
        </p:txBody>
      </p:sp>
      <p:sp>
        <p:nvSpPr>
          <p:cNvPr id="6" name="TextBox 5">
            <a:extLst>
              <a:ext uri="{FF2B5EF4-FFF2-40B4-BE49-F238E27FC236}">
                <a16:creationId xmlns:a16="http://schemas.microsoft.com/office/drawing/2014/main" id="{BC700FF1-8441-451D-A671-31D023A5E8D1}"/>
              </a:ext>
            </a:extLst>
          </p:cNvPr>
          <p:cNvSpPr txBox="1"/>
          <p:nvPr/>
        </p:nvSpPr>
        <p:spPr>
          <a:xfrm>
            <a:off x="914400" y="1944710"/>
            <a:ext cx="7408240" cy="3046988"/>
          </a:xfrm>
          <a:prstGeom prst="rect">
            <a:avLst/>
          </a:prstGeom>
          <a:noFill/>
        </p:spPr>
        <p:txBody>
          <a:bodyPr wrap="square" rtlCol="0">
            <a:spAutoFit/>
          </a:bodyPr>
          <a:lstStyle/>
          <a:p>
            <a:pPr marL="342900" indent="-342900">
              <a:buFont typeface="Arial" panose="020B0604020202020204" pitchFamily="34" charset="0"/>
              <a:buChar char="•"/>
            </a:pPr>
            <a:r>
              <a:rPr lang="en-GB" sz="2400" dirty="0"/>
              <a:t>Dataset was obtained from the New Zealand official data agency</a:t>
            </a:r>
          </a:p>
          <a:p>
            <a:pPr marL="342900" indent="-342900">
              <a:buFont typeface="Arial" panose="020B0604020202020204" pitchFamily="34" charset="0"/>
              <a:buChar char="•"/>
            </a:pPr>
            <a:r>
              <a:rPr lang="en-GB" sz="2400" dirty="0" err="1"/>
              <a:t>Jupyter</a:t>
            </a:r>
            <a:r>
              <a:rPr lang="en-GB" sz="2400" dirty="0"/>
              <a:t> notebook was used to explore and clean  the data</a:t>
            </a:r>
          </a:p>
          <a:p>
            <a:pPr marL="342900" indent="-342900">
              <a:buFont typeface="Arial" panose="020B0604020202020204" pitchFamily="34" charset="0"/>
              <a:buChar char="•"/>
            </a:pPr>
            <a:r>
              <a:rPr lang="en-GB" sz="2400" dirty="0"/>
              <a:t>Microsoft excel was used for data manipulation</a:t>
            </a:r>
          </a:p>
          <a:p>
            <a:pPr marL="342900" indent="-342900">
              <a:buFont typeface="Arial" panose="020B0604020202020204" pitchFamily="34" charset="0"/>
              <a:buChar char="•"/>
            </a:pPr>
            <a:r>
              <a:rPr lang="en-GB" sz="2400" dirty="0" err="1"/>
              <a:t>PowerBI</a:t>
            </a:r>
            <a:r>
              <a:rPr lang="en-GB" sz="2400" dirty="0"/>
              <a:t> was used for further manipulation and visualization</a:t>
            </a:r>
          </a:p>
          <a:p>
            <a:endParaRPr lang="en-US" sz="2400" dirty="0"/>
          </a:p>
        </p:txBody>
      </p:sp>
    </p:spTree>
    <p:extLst>
      <p:ext uri="{BB962C8B-B14F-4D97-AF65-F5344CB8AC3E}">
        <p14:creationId xmlns:p14="http://schemas.microsoft.com/office/powerpoint/2010/main" val="312309055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58019B43179A42BF39B27392F15FD9" ma:contentTypeVersion="8" ma:contentTypeDescription="Create a new document." ma:contentTypeScope="" ma:versionID="dada8b9ec3702fe4ed52fa6db87f970a">
  <xsd:schema xmlns:xsd="http://www.w3.org/2001/XMLSchema" xmlns:xs="http://www.w3.org/2001/XMLSchema" xmlns:p="http://schemas.microsoft.com/office/2006/metadata/properties" xmlns:ns2="19ee1cd6-08e6-46c1-9f57-17f7ef9159b1" targetNamespace="http://schemas.microsoft.com/office/2006/metadata/properties" ma:root="true" ma:fieldsID="126aa24104756bad4e3b729d5f066c66" ns2:_="">
    <xsd:import namespace="19ee1cd6-08e6-46c1-9f57-17f7ef9159b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ee1cd6-08e6-46c1-9f57-17f7ef9159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8A72BB-3429-441C-8080-236C07437E9B}">
  <ds:schemaRefs>
    <ds:schemaRef ds:uri="http://schemas.microsoft.com/sharepoint/v3/contenttype/forms"/>
  </ds:schemaRefs>
</ds:datastoreItem>
</file>

<file path=customXml/itemProps2.xml><?xml version="1.0" encoding="utf-8"?>
<ds:datastoreItem xmlns:ds="http://schemas.openxmlformats.org/officeDocument/2006/customXml" ds:itemID="{B5D8D997-DA85-456D-BD8A-EFE2186FB6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ee1cd6-08e6-46c1-9f57-17f7ef9159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C8ECD4-DDA9-4BD3-A3C7-E15017BF14A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2716</TotalTime>
  <Words>354</Words>
  <Application>Microsoft Office PowerPoint</Application>
  <PresentationFormat>On-screen Show (4:3)</PresentationFormat>
  <Paragraphs>85</Paragraphs>
  <Slides>15</Slides>
  <Notes>6</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Data Science HACKATHON </vt:lpstr>
      <vt:lpstr>Group Members Profile</vt:lpstr>
      <vt:lpstr>PowerPoint Presentation</vt:lpstr>
      <vt:lpstr>COVID-19 RECORDS IN GHANA</vt:lpstr>
      <vt:lpstr>PowerPoint Presentation</vt:lpstr>
      <vt:lpstr>COVID-19 RECORD IN NZ</vt:lpstr>
      <vt:lpstr>PowerPoint Presentation</vt:lpstr>
      <vt:lpstr>PowerPoint Presentation</vt:lpstr>
      <vt:lpstr>PowerPoint Presentation</vt:lpstr>
      <vt:lpstr>ANALYSIS</vt:lpstr>
      <vt:lpstr>PowerPoint Presentation</vt:lpstr>
      <vt:lpstr>ANALYSIS CONTINUATION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HACKATHON</dc:title>
  <dc:creator>Fairpointers Silver2</dc:creator>
  <cp:lastModifiedBy>benedict nartey</cp:lastModifiedBy>
  <cp:revision>15</cp:revision>
  <dcterms:created xsi:type="dcterms:W3CDTF">4035-06-07T01:01:48Z</dcterms:created>
  <dcterms:modified xsi:type="dcterms:W3CDTF">2020-09-11T10:47:59Z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0x010100AB58019B43179A42BF39B27392F15FD9</vt:lpwstr>
  </property>
</Properties>
</file>